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4"/>
  </p:notesMasterIdLst>
  <p:sldIdLst>
    <p:sldId id="276" r:id="rId2"/>
    <p:sldId id="421" r:id="rId3"/>
    <p:sldId id="277" r:id="rId4"/>
    <p:sldId id="280" r:id="rId5"/>
    <p:sldId id="284" r:id="rId6"/>
    <p:sldId id="394" r:id="rId7"/>
    <p:sldId id="283" r:id="rId8"/>
    <p:sldId id="395" r:id="rId9"/>
    <p:sldId id="396" r:id="rId10"/>
    <p:sldId id="256" r:id="rId11"/>
    <p:sldId id="422" r:id="rId12"/>
    <p:sldId id="294" r:id="rId13"/>
    <p:sldId id="371" r:id="rId14"/>
    <p:sldId id="288" r:id="rId15"/>
    <p:sldId id="295" r:id="rId16"/>
    <p:sldId id="296" r:id="rId17"/>
    <p:sldId id="297" r:id="rId18"/>
    <p:sldId id="263" r:id="rId19"/>
    <p:sldId id="298" r:id="rId20"/>
    <p:sldId id="376" r:id="rId21"/>
    <p:sldId id="299" r:id="rId22"/>
    <p:sldId id="374" r:id="rId23"/>
    <p:sldId id="301" r:id="rId24"/>
    <p:sldId id="375" r:id="rId25"/>
    <p:sldId id="302" r:id="rId26"/>
    <p:sldId id="264" r:id="rId27"/>
    <p:sldId id="300" r:id="rId28"/>
    <p:sldId id="304" r:id="rId29"/>
    <p:sldId id="378" r:id="rId30"/>
    <p:sldId id="377" r:id="rId31"/>
    <p:sldId id="268" r:id="rId32"/>
    <p:sldId id="379" r:id="rId33"/>
    <p:sldId id="380" r:id="rId34"/>
    <p:sldId id="381" r:id="rId35"/>
    <p:sldId id="382" r:id="rId36"/>
    <p:sldId id="307" r:id="rId37"/>
    <p:sldId id="311" r:id="rId38"/>
    <p:sldId id="309" r:id="rId39"/>
    <p:sldId id="383" r:id="rId40"/>
    <p:sldId id="310" r:id="rId41"/>
    <p:sldId id="270" r:id="rId42"/>
    <p:sldId id="312" r:id="rId43"/>
    <p:sldId id="384" r:id="rId44"/>
    <p:sldId id="385" r:id="rId45"/>
    <p:sldId id="386" r:id="rId46"/>
    <p:sldId id="314" r:id="rId47"/>
    <p:sldId id="315" r:id="rId48"/>
    <p:sldId id="316" r:id="rId49"/>
    <p:sldId id="274" r:id="rId50"/>
    <p:sldId id="387" r:id="rId51"/>
    <p:sldId id="388" r:id="rId52"/>
    <p:sldId id="389" r:id="rId53"/>
    <p:sldId id="317" r:id="rId54"/>
    <p:sldId id="390" r:id="rId55"/>
    <p:sldId id="323" r:id="rId56"/>
    <p:sldId id="391" r:id="rId57"/>
    <p:sldId id="392" r:id="rId58"/>
    <p:sldId id="393" r:id="rId59"/>
    <p:sldId id="321" r:id="rId60"/>
    <p:sldId id="373" r:id="rId61"/>
    <p:sldId id="372" r:id="rId62"/>
    <p:sldId id="481" r:id="rId63"/>
    <p:sldId id="483" r:id="rId64"/>
    <p:sldId id="484" r:id="rId65"/>
    <p:sldId id="399" r:id="rId66"/>
    <p:sldId id="324" r:id="rId67"/>
    <p:sldId id="360" r:id="rId68"/>
    <p:sldId id="368" r:id="rId69"/>
    <p:sldId id="434" r:id="rId70"/>
    <p:sldId id="435" r:id="rId71"/>
    <p:sldId id="473" r:id="rId72"/>
    <p:sldId id="466" r:id="rId73"/>
    <p:sldId id="437" r:id="rId74"/>
    <p:sldId id="438" r:id="rId75"/>
    <p:sldId id="439" r:id="rId76"/>
    <p:sldId id="440" r:id="rId77"/>
    <p:sldId id="441" r:id="rId78"/>
    <p:sldId id="442" r:id="rId79"/>
    <p:sldId id="443" r:id="rId80"/>
    <p:sldId id="479" r:id="rId81"/>
    <p:sldId id="444" r:id="rId82"/>
    <p:sldId id="445" r:id="rId83"/>
    <p:sldId id="446" r:id="rId84"/>
    <p:sldId id="447" r:id="rId85"/>
    <p:sldId id="448" r:id="rId86"/>
    <p:sldId id="449" r:id="rId87"/>
    <p:sldId id="450" r:id="rId88"/>
    <p:sldId id="451" r:id="rId89"/>
    <p:sldId id="452" r:id="rId90"/>
    <p:sldId id="453" r:id="rId91"/>
    <p:sldId id="477" r:id="rId92"/>
    <p:sldId id="455" r:id="rId93"/>
    <p:sldId id="456" r:id="rId94"/>
    <p:sldId id="457" r:id="rId95"/>
    <p:sldId id="458" r:id="rId96"/>
    <p:sldId id="459" r:id="rId97"/>
    <p:sldId id="461" r:id="rId98"/>
    <p:sldId id="462" r:id="rId99"/>
    <p:sldId id="463" r:id="rId100"/>
    <p:sldId id="480" r:id="rId101"/>
    <p:sldId id="464" r:id="rId102"/>
    <p:sldId id="465"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3D3301-62F2-4B1E-9207-32CC19A2601A}">
          <p14:sldIdLst>
            <p14:sldId id="276"/>
            <p14:sldId id="421"/>
            <p14:sldId id="277"/>
            <p14:sldId id="280"/>
            <p14:sldId id="284"/>
            <p14:sldId id="394"/>
            <p14:sldId id="283"/>
            <p14:sldId id="395"/>
            <p14:sldId id="396"/>
            <p14:sldId id="256"/>
            <p14:sldId id="422"/>
            <p14:sldId id="294"/>
          </p14:sldIdLst>
        </p14:section>
        <p14:section name="Untitled Section" id="{5B01FEB1-B088-4615-8014-3717F1314305}">
          <p14:sldIdLst>
            <p14:sldId id="371"/>
            <p14:sldId id="288"/>
            <p14:sldId id="295"/>
            <p14:sldId id="296"/>
            <p14:sldId id="297"/>
            <p14:sldId id="263"/>
            <p14:sldId id="298"/>
            <p14:sldId id="376"/>
            <p14:sldId id="299"/>
            <p14:sldId id="374"/>
            <p14:sldId id="301"/>
            <p14:sldId id="375"/>
            <p14:sldId id="302"/>
            <p14:sldId id="264"/>
            <p14:sldId id="300"/>
            <p14:sldId id="304"/>
            <p14:sldId id="378"/>
            <p14:sldId id="377"/>
            <p14:sldId id="268"/>
            <p14:sldId id="379"/>
            <p14:sldId id="380"/>
            <p14:sldId id="381"/>
            <p14:sldId id="382"/>
            <p14:sldId id="307"/>
            <p14:sldId id="311"/>
            <p14:sldId id="309"/>
            <p14:sldId id="383"/>
            <p14:sldId id="310"/>
            <p14:sldId id="270"/>
            <p14:sldId id="312"/>
            <p14:sldId id="384"/>
            <p14:sldId id="385"/>
            <p14:sldId id="386"/>
            <p14:sldId id="314"/>
            <p14:sldId id="315"/>
            <p14:sldId id="316"/>
            <p14:sldId id="274"/>
            <p14:sldId id="387"/>
            <p14:sldId id="388"/>
            <p14:sldId id="389"/>
            <p14:sldId id="317"/>
            <p14:sldId id="390"/>
            <p14:sldId id="323"/>
            <p14:sldId id="391"/>
            <p14:sldId id="392"/>
            <p14:sldId id="393"/>
            <p14:sldId id="321"/>
            <p14:sldId id="373"/>
            <p14:sldId id="372"/>
            <p14:sldId id="481"/>
            <p14:sldId id="483"/>
            <p14:sldId id="484"/>
            <p14:sldId id="399"/>
            <p14:sldId id="324"/>
            <p14:sldId id="360"/>
            <p14:sldId id="368"/>
            <p14:sldId id="434"/>
            <p14:sldId id="435"/>
            <p14:sldId id="473"/>
            <p14:sldId id="466"/>
            <p14:sldId id="437"/>
            <p14:sldId id="438"/>
            <p14:sldId id="439"/>
            <p14:sldId id="440"/>
            <p14:sldId id="441"/>
            <p14:sldId id="442"/>
            <p14:sldId id="443"/>
            <p14:sldId id="479"/>
            <p14:sldId id="444"/>
            <p14:sldId id="445"/>
            <p14:sldId id="446"/>
            <p14:sldId id="447"/>
            <p14:sldId id="448"/>
            <p14:sldId id="449"/>
            <p14:sldId id="450"/>
            <p14:sldId id="451"/>
            <p14:sldId id="452"/>
            <p14:sldId id="453"/>
            <p14:sldId id="477"/>
            <p14:sldId id="455"/>
            <p14:sldId id="456"/>
            <p14:sldId id="457"/>
            <p14:sldId id="458"/>
            <p14:sldId id="459"/>
            <p14:sldId id="461"/>
            <p14:sldId id="462"/>
            <p14:sldId id="463"/>
            <p14:sldId id="480"/>
            <p14:sldId id="464"/>
            <p14:sldId id="4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936" autoAdjust="0"/>
    <p:restoredTop sz="58968" autoAdjust="0"/>
  </p:normalViewPr>
  <p:slideViewPr>
    <p:cSldViewPr>
      <p:cViewPr varScale="1">
        <p:scale>
          <a:sx n="57" d="100"/>
          <a:sy n="57" d="100"/>
        </p:scale>
        <p:origin x="173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C3CD49-1A0E-4342-9A77-72ADB70D8FFF}" type="datetimeFigureOut">
              <a:rPr lang="en-US" smtClean="0"/>
              <a:t>11/25/2016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C26D2E-BBD9-4A88-9097-05D3EF2BD5FF}" type="slidenum">
              <a:rPr lang="en-US" smtClean="0"/>
              <a:t>‹#›</a:t>
            </a:fld>
            <a:endParaRPr lang="en-US"/>
          </a:p>
        </p:txBody>
      </p:sp>
    </p:spTree>
    <p:extLst>
      <p:ext uri="{BB962C8B-B14F-4D97-AF65-F5344CB8AC3E}">
        <p14:creationId xmlns:p14="http://schemas.microsoft.com/office/powerpoint/2010/main" val="410596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a:t>
            </a:fld>
            <a:endParaRPr lang="en-US"/>
          </a:p>
        </p:txBody>
      </p:sp>
    </p:spTree>
    <p:extLst>
      <p:ext uri="{BB962C8B-B14F-4D97-AF65-F5344CB8AC3E}">
        <p14:creationId xmlns:p14="http://schemas.microsoft.com/office/powerpoint/2010/main" val="1621230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Where has the Medical Practicum served?</a:t>
            </a:r>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10</a:t>
            </a:fld>
            <a:endParaRPr lang="en-US"/>
          </a:p>
        </p:txBody>
      </p:sp>
    </p:spTree>
    <p:extLst>
      <p:ext uri="{BB962C8B-B14F-4D97-AF65-F5344CB8AC3E}">
        <p14:creationId xmlns:p14="http://schemas.microsoft.com/office/powerpoint/2010/main" val="33890782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trip does not happen without such amazing, generous providers, who not only pay their own way, but also take valuable time away from work.</a:t>
            </a:r>
          </a:p>
          <a:p>
            <a:endParaRPr lang="en-US" baseline="0" dirty="0" smtClean="0"/>
          </a:p>
          <a:p>
            <a:r>
              <a:rPr lang="en-US" baseline="0" dirty="0" smtClean="0"/>
              <a:t>Brotherhood Mutual has been our largest donor since 2010.  Manchester Rotary has been a constant supporter.  Dan Myers at Manchester Family Dentistry has donated almost all the dental supplies for the last number of years.</a:t>
            </a:r>
          </a:p>
          <a:p>
            <a:endParaRPr lang="en-US" baseline="0" dirty="0" smtClean="0"/>
          </a:p>
          <a:p>
            <a:r>
              <a:rPr lang="en-US" baseline="0" dirty="0" err="1" smtClean="0"/>
              <a:t>Accion</a:t>
            </a:r>
            <a:r>
              <a:rPr lang="en-US" baseline="0" dirty="0" smtClean="0"/>
              <a:t> </a:t>
            </a:r>
            <a:r>
              <a:rPr lang="en-US" baseline="0" dirty="0" err="1" smtClean="0"/>
              <a:t>Medica</a:t>
            </a:r>
            <a:r>
              <a:rPr lang="en-US" baseline="0" dirty="0" smtClean="0"/>
              <a:t> Cristiana in Nicaragua has been the source of almost all our medicines over the last number of trips.  They’re a non-profit who sets up non-profit pharmacies around Nicaragua.  The slight excess we pay for medicines and supplies through them allows them to pay for more of these non-profit pharmacies.</a:t>
            </a:r>
          </a:p>
          <a:p>
            <a:endParaRPr lang="en-US" baseline="0" dirty="0" smtClean="0"/>
          </a:p>
          <a:p>
            <a:r>
              <a:rPr lang="en-US" baseline="0" dirty="0" smtClean="0"/>
              <a:t>Of course, too, the host communities open up their lives to allow us the privilege of working with them.</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100</a:t>
            </a:fld>
            <a:endParaRPr lang="en-US"/>
          </a:p>
        </p:txBody>
      </p:sp>
    </p:spTree>
    <p:extLst>
      <p:ext uri="{BB962C8B-B14F-4D97-AF65-F5344CB8AC3E}">
        <p14:creationId xmlns:p14="http://schemas.microsoft.com/office/powerpoint/2010/main" val="15872473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Continue with Mayangna Nation in Nicaragua.  Continuity of relationships with community is really important.  </a:t>
            </a:r>
            <a:r>
              <a:rPr lang="en-US" dirty="0" smtClean="0"/>
              <a:t>Continue </a:t>
            </a:r>
            <a:r>
              <a:rPr lang="en-US" dirty="0" smtClean="0"/>
              <a:t>to work on</a:t>
            </a:r>
            <a:r>
              <a:rPr lang="en-US" baseline="0" dirty="0" smtClean="0"/>
              <a:t> the Bocay River for the foreseeable future.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Involve pharmacy school students. Fourth year</a:t>
            </a:r>
            <a:r>
              <a:rPr lang="en-US" baseline="0" dirty="0" smtClean="0"/>
              <a:t> pharmacy students need to do a community education rotation.  Since we are lacking in our community health education component, incorporating a couple fourth year pharmacy students each year will allow us to improve that aspect.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permanent presence</a:t>
            </a:r>
            <a:r>
              <a:rPr lang="en-US" baseline="0" dirty="0" smtClean="0"/>
              <a:t> in Nicaragua, perhaps more than 3 weeks per year.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Other, international health care experiential learning opportunities for students.  What else in international health care could involve MU students?</a:t>
            </a:r>
            <a:endParaRPr lang="en-US" dirty="0" smtClean="0"/>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101</a:t>
            </a:fld>
            <a:endParaRPr lang="en-US"/>
          </a:p>
        </p:txBody>
      </p:sp>
    </p:spTree>
    <p:extLst>
      <p:ext uri="{BB962C8B-B14F-4D97-AF65-F5344CB8AC3E}">
        <p14:creationId xmlns:p14="http://schemas.microsoft.com/office/powerpoint/2010/main" val="30432492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102</a:t>
            </a:fld>
            <a:endParaRPr lang="en-US"/>
          </a:p>
        </p:txBody>
      </p:sp>
    </p:spTree>
    <p:extLst>
      <p:ext uri="{BB962C8B-B14F-4D97-AF65-F5344CB8AC3E}">
        <p14:creationId xmlns:p14="http://schemas.microsoft.com/office/powerpoint/2010/main" val="351116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experiences:  foreign</a:t>
            </a:r>
            <a:r>
              <a:rPr lang="en-US" baseline="0" dirty="0" smtClean="0"/>
              <a:t> language, in the minority, pit latrines, bathing in rivers, no electricity, no cellphone towers, no TV, etc.</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11</a:t>
            </a:fld>
            <a:endParaRPr lang="en-US"/>
          </a:p>
        </p:txBody>
      </p:sp>
    </p:spTree>
    <p:extLst>
      <p:ext uri="{BB962C8B-B14F-4D97-AF65-F5344CB8AC3E}">
        <p14:creationId xmlns:p14="http://schemas.microsoft.com/office/powerpoint/2010/main" val="3129582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dirty="0" smtClean="0"/>
              <a:t>How where sites chosen?</a:t>
            </a:r>
          </a:p>
          <a:p>
            <a:r>
              <a:rPr lang="en-US" dirty="0" smtClean="0"/>
              <a:t>First 3 years:  where DePauw had worked and contacts were in place. All were with religious organizations with facilities available for groups and a local supporting community.</a:t>
            </a:r>
            <a:r>
              <a:rPr lang="en-US" baseline="0" dirty="0" smtClean="0"/>
              <a:t> </a:t>
            </a:r>
            <a:r>
              <a:rPr lang="en-US" dirty="0" smtClean="0"/>
              <a:t>1980 was before fax, internet, and </a:t>
            </a:r>
            <a:r>
              <a:rPr lang="en-US" baseline="0" dirty="0" smtClean="0"/>
              <a:t> </a:t>
            </a:r>
            <a:r>
              <a:rPr lang="en-US" dirty="0" smtClean="0"/>
              <a:t>email.  All communication was by telephone and snail mail.  Doctors</a:t>
            </a:r>
            <a:r>
              <a:rPr lang="en-US" baseline="0" dirty="0" smtClean="0"/>
              <a:t> </a:t>
            </a:r>
            <a:r>
              <a:rPr lang="en-US" dirty="0" smtClean="0"/>
              <a:t>licenses, lists of meds, names of</a:t>
            </a:r>
            <a:r>
              <a:rPr lang="en-US" baseline="0" dirty="0" smtClean="0"/>
              <a:t> </a:t>
            </a:r>
            <a:r>
              <a:rPr lang="en-US" dirty="0" smtClean="0"/>
              <a:t>participants, etc., had to be mailed early.  Most offices in C.A. closed </a:t>
            </a:r>
            <a:r>
              <a:rPr lang="en-US" baseline="0" dirty="0" smtClean="0"/>
              <a:t> </a:t>
            </a:r>
            <a:r>
              <a:rPr lang="en-US" dirty="0" smtClean="0"/>
              <a:t>for Christmas the week before and</a:t>
            </a:r>
            <a:r>
              <a:rPr lang="en-US" baseline="0" dirty="0" smtClean="0"/>
              <a:t> </a:t>
            </a:r>
            <a:r>
              <a:rPr lang="en-US" dirty="0" smtClean="0"/>
              <a:t>opened after New Year’s Day.</a:t>
            </a:r>
          </a:p>
          <a:p>
            <a:r>
              <a:rPr lang="en-US" dirty="0" smtClean="0"/>
              <a:t>1. Guatemala:  Episcopal church in</a:t>
            </a:r>
            <a:r>
              <a:rPr lang="en-US" baseline="0" dirty="0" smtClean="0"/>
              <a:t> </a:t>
            </a:r>
            <a:r>
              <a:rPr lang="en-US" dirty="0" smtClean="0"/>
              <a:t>Guatemala City and local parish in</a:t>
            </a:r>
            <a:r>
              <a:rPr lang="en-US" baseline="0" dirty="0" smtClean="0"/>
              <a:t> </a:t>
            </a:r>
            <a:r>
              <a:rPr lang="en-US" dirty="0" err="1" smtClean="0"/>
              <a:t>Mariscos</a:t>
            </a:r>
            <a:r>
              <a:rPr lang="en-US" dirty="0" smtClean="0"/>
              <a:t> on Lago Izabal.</a:t>
            </a:r>
          </a:p>
          <a:p>
            <a:r>
              <a:rPr lang="en-US" dirty="0" smtClean="0"/>
              <a:t>By commercial bus to </a:t>
            </a:r>
            <a:r>
              <a:rPr lang="en-US" dirty="0" err="1" smtClean="0"/>
              <a:t>Mariscos</a:t>
            </a:r>
            <a:r>
              <a:rPr lang="en-US" baseline="0" dirty="0" smtClean="0"/>
              <a:t> </a:t>
            </a:r>
            <a:r>
              <a:rPr lang="en-US" dirty="0" smtClean="0"/>
              <a:t>and were introduced to local military</a:t>
            </a:r>
            <a:r>
              <a:rPr lang="en-US" baseline="0" dirty="0" smtClean="0"/>
              <a:t> </a:t>
            </a:r>
            <a:r>
              <a:rPr lang="en-US" dirty="0" smtClean="0"/>
              <a:t>since civil war was just winding</a:t>
            </a:r>
          </a:p>
          <a:p>
            <a:r>
              <a:rPr lang="en-US" dirty="0" smtClean="0"/>
              <a:t>down.</a:t>
            </a:r>
          </a:p>
          <a:p>
            <a:pPr algn="l"/>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12</a:t>
            </a:fld>
            <a:endParaRPr lang="en-US"/>
          </a:p>
        </p:txBody>
      </p:sp>
    </p:spTree>
    <p:extLst>
      <p:ext uri="{BB962C8B-B14F-4D97-AF65-F5344CB8AC3E}">
        <p14:creationId xmlns:p14="http://schemas.microsoft.com/office/powerpoint/2010/main" val="3943406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clinic in Izabal, 3 day trip to Punta Brava, Boca </a:t>
            </a:r>
            <a:r>
              <a:rPr lang="en-US" dirty="0" err="1" smtClean="0"/>
              <a:t>Ancha</a:t>
            </a:r>
            <a:r>
              <a:rPr lang="en-US" dirty="0" smtClean="0"/>
              <a:t> and San Felipe.  13 in </a:t>
            </a:r>
            <a:r>
              <a:rPr lang="en-US" dirty="0" err="1" smtClean="0"/>
              <a:t>cayuco</a:t>
            </a:r>
            <a:r>
              <a:rPr lang="en-US" dirty="0" smtClean="0"/>
              <a:t> with meds, sleeping bags, etc.</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13</a:t>
            </a:fld>
            <a:endParaRPr lang="en-US"/>
          </a:p>
        </p:txBody>
      </p:sp>
    </p:spTree>
    <p:extLst>
      <p:ext uri="{BB962C8B-B14F-4D97-AF65-F5344CB8AC3E}">
        <p14:creationId xmlns:p14="http://schemas.microsoft.com/office/powerpoint/2010/main" val="3900317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Era</a:t>
            </a:r>
            <a:r>
              <a:rPr lang="en-US" baseline="0" dirty="0" smtClean="0"/>
              <a:t> before digital cameras,  All pictures through 2003 are scanned from slides or prints, resolution not high.</a:t>
            </a:r>
          </a:p>
          <a:p>
            <a:r>
              <a:rPr lang="en-US" baseline="0" dirty="0" smtClean="0"/>
              <a:t>Hundreds more  prints and slides yet to scan.</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14</a:t>
            </a:fld>
            <a:endParaRPr lang="en-US"/>
          </a:p>
        </p:txBody>
      </p:sp>
    </p:spTree>
    <p:extLst>
      <p:ext uri="{BB962C8B-B14F-4D97-AF65-F5344CB8AC3E}">
        <p14:creationId xmlns:p14="http://schemas.microsoft.com/office/powerpoint/2010/main" val="1872234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Dan, MD</a:t>
            </a:r>
            <a:r>
              <a:rPr lang="en-US" baseline="0" dirty="0" smtClean="0"/>
              <a:t> Indianapolis, IN, pain management specialist; Rex, MD Ft Wayne, IN, Family medicine;  Hank, transfer to IU Bloomington, major in modern foreign language, same in grad school.  Great facility for language;</a:t>
            </a:r>
          </a:p>
          <a:p>
            <a:r>
              <a:rPr lang="en-US" baseline="0" dirty="0" smtClean="0"/>
              <a:t>Tim, MD Atlanta, GA ;  Pete, DDS Tacoma, WA;  Suzanne, MD Trenton, NJ;  Rachel, Pharmaceutical rep, Bloomington, IN;  Gladys, Medical technologist, Fishers, IN    How long has the Med </a:t>
            </a:r>
            <a:r>
              <a:rPr lang="en-US" baseline="0" dirty="0" err="1" smtClean="0"/>
              <a:t>Pract</a:t>
            </a:r>
            <a:r>
              <a:rPr lang="en-US" baseline="0" dirty="0" smtClean="0"/>
              <a:t>. Been in existence:.  These students are now in their mid-50’s</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15</a:t>
            </a:fld>
            <a:endParaRPr lang="en-US"/>
          </a:p>
        </p:txBody>
      </p:sp>
    </p:spTree>
    <p:extLst>
      <p:ext uri="{BB962C8B-B14F-4D97-AF65-F5344CB8AC3E}">
        <p14:creationId xmlns:p14="http://schemas.microsoft.com/office/powerpoint/2010/main" val="3618716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16</a:t>
            </a:fld>
            <a:endParaRPr lang="en-US"/>
          </a:p>
        </p:txBody>
      </p:sp>
    </p:spTree>
    <p:extLst>
      <p:ext uri="{BB962C8B-B14F-4D97-AF65-F5344CB8AC3E}">
        <p14:creationId xmlns:p14="http://schemas.microsoft.com/office/powerpoint/2010/main" val="552710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Relaxing after long hot day</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17</a:t>
            </a:fld>
            <a:endParaRPr lang="en-US"/>
          </a:p>
        </p:txBody>
      </p:sp>
    </p:spTree>
    <p:extLst>
      <p:ext uri="{BB962C8B-B14F-4D97-AF65-F5344CB8AC3E}">
        <p14:creationId xmlns:p14="http://schemas.microsoft.com/office/powerpoint/2010/main" val="2477274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Arrive </a:t>
            </a:r>
            <a:r>
              <a:rPr lang="en-US" dirty="0" err="1" smtClean="0"/>
              <a:t>Panana</a:t>
            </a:r>
            <a:r>
              <a:rPr lang="en-US" dirty="0" smtClean="0"/>
              <a:t> City, fly on to Bocas </a:t>
            </a:r>
            <a:r>
              <a:rPr lang="en-US" dirty="0" err="1" smtClean="0"/>
              <a:t>delToro</a:t>
            </a:r>
            <a:r>
              <a:rPr lang="en-US" dirty="0" smtClean="0"/>
              <a:t> and by </a:t>
            </a:r>
            <a:r>
              <a:rPr lang="en-US" dirty="0" err="1" smtClean="0"/>
              <a:t>cayuco</a:t>
            </a:r>
            <a:r>
              <a:rPr lang="en-US" dirty="0" smtClean="0"/>
              <a:t> to </a:t>
            </a:r>
            <a:r>
              <a:rPr lang="en-US" dirty="0" err="1" smtClean="0"/>
              <a:t>Cusapin</a:t>
            </a:r>
            <a:r>
              <a:rPr lang="en-US" dirty="0" smtClean="0"/>
              <a:t>.  Caribbean Methodist Church</a:t>
            </a:r>
          </a:p>
          <a:p>
            <a:r>
              <a:rPr lang="en-US" dirty="0" smtClean="0"/>
              <a:t>Clinic at </a:t>
            </a:r>
            <a:r>
              <a:rPr lang="en-US" dirty="0" err="1" smtClean="0"/>
              <a:t>Cusapin</a:t>
            </a:r>
            <a:r>
              <a:rPr lang="en-US" dirty="0" smtClean="0"/>
              <a:t> on </a:t>
            </a:r>
            <a:r>
              <a:rPr lang="en-US" dirty="0" err="1" smtClean="0"/>
              <a:t>Valiente</a:t>
            </a:r>
            <a:r>
              <a:rPr lang="en-US" dirty="0" smtClean="0"/>
              <a:t> Peninsula </a:t>
            </a:r>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18</a:t>
            </a:fld>
            <a:endParaRPr lang="en-US"/>
          </a:p>
        </p:txBody>
      </p:sp>
    </p:spTree>
    <p:extLst>
      <p:ext uri="{BB962C8B-B14F-4D97-AF65-F5344CB8AC3E}">
        <p14:creationId xmlns:p14="http://schemas.microsoft.com/office/powerpoint/2010/main" val="4120657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early evening, beautiful sunset, mirror calm sea,  arrived after dark</a:t>
            </a:r>
          </a:p>
          <a:p>
            <a:r>
              <a:rPr lang="en-US" dirty="0" smtClean="0"/>
              <a:t>Based at </a:t>
            </a:r>
            <a:r>
              <a:rPr lang="en-US" dirty="0" err="1" smtClean="0"/>
              <a:t>Cusapin</a:t>
            </a:r>
            <a:r>
              <a:rPr lang="en-US" dirty="0" smtClean="0"/>
              <a:t> and clinics at communities around the peninsula</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19</a:t>
            </a:fld>
            <a:endParaRPr lang="en-US"/>
          </a:p>
        </p:txBody>
      </p:sp>
    </p:spTree>
    <p:extLst>
      <p:ext uri="{BB962C8B-B14F-4D97-AF65-F5344CB8AC3E}">
        <p14:creationId xmlns:p14="http://schemas.microsoft.com/office/powerpoint/2010/main" val="366103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2</a:t>
            </a:fld>
            <a:endParaRPr lang="en-US"/>
          </a:p>
        </p:txBody>
      </p:sp>
    </p:spTree>
    <p:extLst>
      <p:ext uri="{BB962C8B-B14F-4D97-AF65-F5344CB8AC3E}">
        <p14:creationId xmlns:p14="http://schemas.microsoft.com/office/powerpoint/2010/main" val="4129757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20</a:t>
            </a:fld>
            <a:endParaRPr lang="en-US"/>
          </a:p>
        </p:txBody>
      </p:sp>
    </p:spTree>
    <p:extLst>
      <p:ext uri="{BB962C8B-B14F-4D97-AF65-F5344CB8AC3E}">
        <p14:creationId xmlns:p14="http://schemas.microsoft.com/office/powerpoint/2010/main" val="3900303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21</a:t>
            </a:fld>
            <a:endParaRPr lang="en-US"/>
          </a:p>
        </p:txBody>
      </p:sp>
    </p:spTree>
    <p:extLst>
      <p:ext uri="{BB962C8B-B14F-4D97-AF65-F5344CB8AC3E}">
        <p14:creationId xmlns:p14="http://schemas.microsoft.com/office/powerpoint/2010/main" val="2985474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Looked like an easy hike, but trail changed.</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22</a:t>
            </a:fld>
            <a:endParaRPr lang="en-US"/>
          </a:p>
        </p:txBody>
      </p:sp>
    </p:spTree>
    <p:extLst>
      <p:ext uri="{BB962C8B-B14F-4D97-AF65-F5344CB8AC3E}">
        <p14:creationId xmlns:p14="http://schemas.microsoft.com/office/powerpoint/2010/main" val="685501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 flushing latrine.</a:t>
            </a:r>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23</a:t>
            </a:fld>
            <a:endParaRPr lang="en-US"/>
          </a:p>
        </p:txBody>
      </p:sp>
    </p:spTree>
    <p:extLst>
      <p:ext uri="{BB962C8B-B14F-4D97-AF65-F5344CB8AC3E}">
        <p14:creationId xmlns:p14="http://schemas.microsoft.com/office/powerpoint/2010/main" val="3982497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24</a:t>
            </a:fld>
            <a:endParaRPr lang="en-US"/>
          </a:p>
        </p:txBody>
      </p:sp>
    </p:spTree>
    <p:extLst>
      <p:ext uri="{BB962C8B-B14F-4D97-AF65-F5344CB8AC3E}">
        <p14:creationId xmlns:p14="http://schemas.microsoft.com/office/powerpoint/2010/main" val="2072318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25</a:t>
            </a:fld>
            <a:endParaRPr lang="en-US"/>
          </a:p>
        </p:txBody>
      </p:sp>
    </p:spTree>
    <p:extLst>
      <p:ext uri="{BB962C8B-B14F-4D97-AF65-F5344CB8AC3E}">
        <p14:creationId xmlns:p14="http://schemas.microsoft.com/office/powerpoint/2010/main" val="566667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Fly to San Pedro</a:t>
            </a:r>
            <a:r>
              <a:rPr lang="en-US" baseline="0" dirty="0" smtClean="0"/>
              <a:t> Sula, old US school bus to Puerto Cortes and </a:t>
            </a:r>
            <a:r>
              <a:rPr lang="en-US" baseline="0" dirty="0" err="1" smtClean="0"/>
              <a:t>Omoa</a:t>
            </a:r>
            <a:r>
              <a:rPr lang="en-US" baseline="0" dirty="0" smtClean="0"/>
              <a:t>.  All clinics at </a:t>
            </a:r>
            <a:r>
              <a:rPr lang="en-US" baseline="0" dirty="0" err="1" smtClean="0"/>
              <a:t>Omoa</a:t>
            </a:r>
            <a:r>
              <a:rPr lang="en-US" baseline="0" dirty="0" smtClean="0"/>
              <a:t>,  At end, train to </a:t>
            </a:r>
            <a:r>
              <a:rPr lang="en-US" baseline="0" dirty="0" err="1" smtClean="0"/>
              <a:t>Tela</a:t>
            </a:r>
            <a:r>
              <a:rPr lang="en-US" baseline="0" dirty="0" smtClean="0"/>
              <a:t>, for beach time, then back to SPS and day at Copan</a:t>
            </a:r>
          </a:p>
        </p:txBody>
      </p:sp>
      <p:sp>
        <p:nvSpPr>
          <p:cNvPr id="4" name="Slide Number Placeholder 3"/>
          <p:cNvSpPr>
            <a:spLocks noGrp="1"/>
          </p:cNvSpPr>
          <p:nvPr>
            <p:ph type="sldNum" sz="quarter" idx="10"/>
          </p:nvPr>
        </p:nvSpPr>
        <p:spPr/>
        <p:txBody>
          <a:bodyPr/>
          <a:lstStyle/>
          <a:p>
            <a:fld id="{C8C26D2E-BBD9-4A88-9097-05D3EF2BD5FF}" type="slidenum">
              <a:rPr lang="en-US" smtClean="0"/>
              <a:t>26</a:t>
            </a:fld>
            <a:endParaRPr lang="en-US"/>
          </a:p>
        </p:txBody>
      </p:sp>
    </p:spTree>
    <p:extLst>
      <p:ext uri="{BB962C8B-B14F-4D97-AF65-F5344CB8AC3E}">
        <p14:creationId xmlns:p14="http://schemas.microsoft.com/office/powerpoint/2010/main" val="344351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27</a:t>
            </a:fld>
            <a:endParaRPr lang="en-US"/>
          </a:p>
        </p:txBody>
      </p:sp>
    </p:spTree>
    <p:extLst>
      <p:ext uri="{BB962C8B-B14F-4D97-AF65-F5344CB8AC3E}">
        <p14:creationId xmlns:p14="http://schemas.microsoft.com/office/powerpoint/2010/main" val="2378954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Church, clinic and restrooms, showers</a:t>
            </a:r>
            <a:r>
              <a:rPr lang="en-US" baseline="0" dirty="0" smtClean="0"/>
              <a:t> </a:t>
            </a:r>
            <a:r>
              <a:rPr lang="en-US" dirty="0" smtClean="0"/>
              <a:t>on far side of stream, parish hall where we slept</a:t>
            </a:r>
            <a:r>
              <a:rPr lang="en-US" baseline="0" dirty="0" smtClean="0"/>
              <a:t> and ate on near side.  Waded stream many times a day.</a:t>
            </a:r>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28</a:t>
            </a:fld>
            <a:endParaRPr lang="en-US"/>
          </a:p>
        </p:txBody>
      </p:sp>
    </p:spTree>
    <p:extLst>
      <p:ext uri="{BB962C8B-B14F-4D97-AF65-F5344CB8AC3E}">
        <p14:creationId xmlns:p14="http://schemas.microsoft.com/office/powerpoint/2010/main" val="212146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29</a:t>
            </a:fld>
            <a:endParaRPr lang="en-US"/>
          </a:p>
        </p:txBody>
      </p:sp>
    </p:spTree>
    <p:extLst>
      <p:ext uri="{BB962C8B-B14F-4D97-AF65-F5344CB8AC3E}">
        <p14:creationId xmlns:p14="http://schemas.microsoft.com/office/powerpoint/2010/main" val="3775493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Bob got call</a:t>
            </a:r>
            <a:r>
              <a:rPr lang="en-US" sz="1200" baseline="0" dirty="0" smtClean="0"/>
              <a:t> from Fred </a:t>
            </a:r>
            <a:r>
              <a:rPr lang="en-US" sz="1200" baseline="0" dirty="0" err="1" smtClean="0"/>
              <a:t>LaMar</a:t>
            </a:r>
            <a:r>
              <a:rPr lang="en-US" sz="1200" baseline="0" dirty="0" smtClean="0"/>
              <a:t> re recent Jan term program at DePauw</a:t>
            </a:r>
            <a:endParaRPr lang="en-US" sz="1200" dirty="0" smtClean="0"/>
          </a:p>
          <a:p>
            <a:r>
              <a:rPr lang="en-US" sz="1200" dirty="0" smtClean="0"/>
              <a:t>Team of nursing students serving in rural clinics in C.A. during Jan Term.  Many opportunities </a:t>
            </a:r>
          </a:p>
          <a:p>
            <a:r>
              <a:rPr lang="en-US" sz="1200" dirty="0" smtClean="0"/>
              <a:t>Would Manchester consider a similar program? And I was offered opportunity plan and direct the course. </a:t>
            </a:r>
          </a:p>
        </p:txBody>
      </p:sp>
      <p:sp>
        <p:nvSpPr>
          <p:cNvPr id="4" name="Slide Number Placeholder 3"/>
          <p:cNvSpPr>
            <a:spLocks noGrp="1"/>
          </p:cNvSpPr>
          <p:nvPr>
            <p:ph type="sldNum" sz="quarter" idx="10"/>
          </p:nvPr>
        </p:nvSpPr>
        <p:spPr/>
        <p:txBody>
          <a:bodyPr/>
          <a:lstStyle/>
          <a:p>
            <a:fld id="{C8C26D2E-BBD9-4A88-9097-05D3EF2BD5FF}" type="slidenum">
              <a:rPr lang="en-US" smtClean="0"/>
              <a:t>3</a:t>
            </a:fld>
            <a:endParaRPr lang="en-US"/>
          </a:p>
        </p:txBody>
      </p:sp>
    </p:spTree>
    <p:extLst>
      <p:ext uri="{BB962C8B-B14F-4D97-AF65-F5344CB8AC3E}">
        <p14:creationId xmlns:p14="http://schemas.microsoft.com/office/powerpoint/2010/main" val="2594447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30</a:t>
            </a:fld>
            <a:endParaRPr lang="en-US"/>
          </a:p>
        </p:txBody>
      </p:sp>
    </p:spTree>
    <p:extLst>
      <p:ext uri="{BB962C8B-B14F-4D97-AF65-F5344CB8AC3E}">
        <p14:creationId xmlns:p14="http://schemas.microsoft.com/office/powerpoint/2010/main" val="3694466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Januaries in </a:t>
            </a:r>
            <a:r>
              <a:rPr lang="en-US" dirty="0" err="1" smtClean="0"/>
              <a:t>Viajama</a:t>
            </a:r>
            <a:r>
              <a:rPr lang="en-US" baseline="0" dirty="0" smtClean="0"/>
              <a:t> </a:t>
            </a:r>
            <a:r>
              <a:rPr lang="en-US" dirty="0" smtClean="0"/>
              <a:t>1984 and 1985</a:t>
            </a:r>
            <a:r>
              <a:rPr lang="en-US" baseline="0" dirty="0" smtClean="0"/>
              <a:t> </a:t>
            </a:r>
            <a:r>
              <a:rPr lang="en-US" dirty="0" smtClean="0"/>
              <a:t>Contact made through</a:t>
            </a:r>
            <a:r>
              <a:rPr lang="en-US" baseline="0" dirty="0" smtClean="0"/>
              <a:t> </a:t>
            </a:r>
            <a:r>
              <a:rPr lang="en-US" dirty="0" smtClean="0"/>
              <a:t>Karen Calderon at the</a:t>
            </a:r>
            <a:r>
              <a:rPr lang="en-US" baseline="0" dirty="0" smtClean="0"/>
              <a:t> </a:t>
            </a:r>
            <a:r>
              <a:rPr lang="en-US" dirty="0" smtClean="0"/>
              <a:t>Church of the Brethren</a:t>
            </a:r>
            <a:r>
              <a:rPr lang="en-US" baseline="0" dirty="0" smtClean="0"/>
              <a:t> </a:t>
            </a:r>
            <a:r>
              <a:rPr lang="en-US" dirty="0" smtClean="0"/>
              <a:t>Latin America Office</a:t>
            </a:r>
          </a:p>
          <a:p>
            <a:r>
              <a:rPr lang="en-US" dirty="0" smtClean="0"/>
              <a:t>2 years at </a:t>
            </a:r>
            <a:r>
              <a:rPr lang="en-US" dirty="0" err="1" smtClean="0"/>
              <a:t>Viajama</a:t>
            </a:r>
            <a:r>
              <a:rPr lang="en-US" dirty="0" smtClean="0"/>
              <a:t>, 2 years at Boca </a:t>
            </a:r>
            <a:r>
              <a:rPr lang="en-US" dirty="0" err="1" smtClean="0"/>
              <a:t>Chica</a:t>
            </a:r>
            <a:r>
              <a:rPr lang="en-US" dirty="0" smtClean="0"/>
              <a:t>,  Always</a:t>
            </a:r>
            <a:r>
              <a:rPr lang="en-US" baseline="0" dirty="0" smtClean="0"/>
              <a:t>  R &amp; R at </a:t>
            </a:r>
            <a:r>
              <a:rPr lang="en-US" baseline="0" dirty="0" err="1" smtClean="0"/>
              <a:t>Sosúa</a:t>
            </a:r>
            <a:r>
              <a:rPr lang="en-US" baseline="0" dirty="0" smtClean="0"/>
              <a:t> and fly from Puerto Plata</a:t>
            </a:r>
            <a:endParaRPr lang="en-US" dirty="0" smtClean="0"/>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31</a:t>
            </a:fld>
            <a:endParaRPr lang="en-US"/>
          </a:p>
        </p:txBody>
      </p:sp>
    </p:spTree>
    <p:extLst>
      <p:ext uri="{BB962C8B-B14F-4D97-AF65-F5344CB8AC3E}">
        <p14:creationId xmlns:p14="http://schemas.microsoft.com/office/powerpoint/2010/main" val="1216003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32</a:t>
            </a:fld>
            <a:endParaRPr lang="en-US"/>
          </a:p>
        </p:txBody>
      </p:sp>
    </p:spTree>
    <p:extLst>
      <p:ext uri="{BB962C8B-B14F-4D97-AF65-F5344CB8AC3E}">
        <p14:creationId xmlns:p14="http://schemas.microsoft.com/office/powerpoint/2010/main" val="1490078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Poorest, most primitive site we had served</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33</a:t>
            </a:fld>
            <a:endParaRPr lang="en-US"/>
          </a:p>
        </p:txBody>
      </p:sp>
    </p:spTree>
    <p:extLst>
      <p:ext uri="{BB962C8B-B14F-4D97-AF65-F5344CB8AC3E}">
        <p14:creationId xmlns:p14="http://schemas.microsoft.com/office/powerpoint/2010/main" val="165957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34</a:t>
            </a:fld>
            <a:endParaRPr lang="en-US"/>
          </a:p>
        </p:txBody>
      </p:sp>
    </p:spTree>
    <p:extLst>
      <p:ext uri="{BB962C8B-B14F-4D97-AF65-F5344CB8AC3E}">
        <p14:creationId xmlns:p14="http://schemas.microsoft.com/office/powerpoint/2010/main" val="1653370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35</a:t>
            </a:fld>
            <a:endParaRPr lang="en-US"/>
          </a:p>
        </p:txBody>
      </p:sp>
    </p:spTree>
    <p:extLst>
      <p:ext uri="{BB962C8B-B14F-4D97-AF65-F5344CB8AC3E}">
        <p14:creationId xmlns:p14="http://schemas.microsoft.com/office/powerpoint/2010/main" val="321861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36</a:t>
            </a:fld>
            <a:endParaRPr lang="en-US"/>
          </a:p>
        </p:txBody>
      </p:sp>
    </p:spTree>
    <p:extLst>
      <p:ext uri="{BB962C8B-B14F-4D97-AF65-F5344CB8AC3E}">
        <p14:creationId xmlns:p14="http://schemas.microsoft.com/office/powerpoint/2010/main" val="1979562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37</a:t>
            </a:fld>
            <a:endParaRPr lang="en-US"/>
          </a:p>
        </p:txBody>
      </p:sp>
    </p:spTree>
    <p:extLst>
      <p:ext uri="{BB962C8B-B14F-4D97-AF65-F5344CB8AC3E}">
        <p14:creationId xmlns:p14="http://schemas.microsoft.com/office/powerpoint/2010/main" val="3193226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38</a:t>
            </a:fld>
            <a:endParaRPr lang="en-US"/>
          </a:p>
        </p:txBody>
      </p:sp>
    </p:spTree>
    <p:extLst>
      <p:ext uri="{BB962C8B-B14F-4D97-AF65-F5344CB8AC3E}">
        <p14:creationId xmlns:p14="http://schemas.microsoft.com/office/powerpoint/2010/main" val="3655472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Clinic at </a:t>
            </a:r>
            <a:r>
              <a:rPr lang="en-US" dirty="0" err="1" smtClean="0"/>
              <a:t>Hogar</a:t>
            </a:r>
            <a:r>
              <a:rPr lang="en-US" dirty="0" smtClean="0"/>
              <a:t> de </a:t>
            </a:r>
            <a:r>
              <a:rPr lang="en-US" dirty="0" err="1" smtClean="0"/>
              <a:t>Ancianas</a:t>
            </a:r>
            <a:r>
              <a:rPr lang="en-US" dirty="0" smtClean="0"/>
              <a:t>, run by nuns, located in very poor barrio</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39</a:t>
            </a:fld>
            <a:endParaRPr lang="en-US"/>
          </a:p>
        </p:txBody>
      </p:sp>
    </p:spTree>
    <p:extLst>
      <p:ext uri="{BB962C8B-B14F-4D97-AF65-F5344CB8AC3E}">
        <p14:creationId xmlns:p14="http://schemas.microsoft.com/office/powerpoint/2010/main" val="165698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International Education was being emphasized at MU.</a:t>
            </a:r>
            <a:r>
              <a:rPr lang="en-US" sz="1200" baseline="0" dirty="0" smtClean="0"/>
              <a:t>  </a:t>
            </a:r>
            <a:r>
              <a:rPr lang="en-US" sz="1200" dirty="0" smtClean="0"/>
              <a:t>There were no programs designed for science majors. </a:t>
            </a:r>
            <a:r>
              <a:rPr lang="en-US" sz="1200" baseline="0" dirty="0" smtClean="0"/>
              <a:t> </a:t>
            </a:r>
            <a:r>
              <a:rPr lang="en-US" sz="1200" dirty="0" smtClean="0"/>
              <a:t>An experience like this fit well with our strengths in the health sciences.  The proposed course aptly fulfilled the University mission</a:t>
            </a:r>
            <a:r>
              <a:rPr lang="en-US" sz="1200" baseline="0" dirty="0" smtClean="0"/>
              <a:t> of </a:t>
            </a:r>
            <a:r>
              <a:rPr lang="en-US" sz="1200" dirty="0" smtClean="0"/>
              <a:t>Faith, Learning, and Service.</a:t>
            </a:r>
            <a:r>
              <a:rPr lang="en-US" dirty="0" smtClean="0"/>
              <a:t> And I had international experience</a:t>
            </a:r>
            <a:endParaRPr lang="en-US" sz="1200" dirty="0" smtClean="0"/>
          </a:p>
          <a:p>
            <a:pPr algn="l"/>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4</a:t>
            </a:fld>
            <a:endParaRPr lang="en-US"/>
          </a:p>
        </p:txBody>
      </p:sp>
    </p:spTree>
    <p:extLst>
      <p:ext uri="{BB962C8B-B14F-4D97-AF65-F5344CB8AC3E}">
        <p14:creationId xmlns:p14="http://schemas.microsoft.com/office/powerpoint/2010/main" val="169215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patients.  Only time we had fully operating dental office and could do restorative work</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40</a:t>
            </a:fld>
            <a:endParaRPr lang="en-US"/>
          </a:p>
        </p:txBody>
      </p:sp>
    </p:spTree>
    <p:extLst>
      <p:ext uri="{BB962C8B-B14F-4D97-AF65-F5344CB8AC3E}">
        <p14:creationId xmlns:p14="http://schemas.microsoft.com/office/powerpoint/2010/main" val="540323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Fly to San Jose and hosted be group in Cartago.  Worked at </a:t>
            </a:r>
            <a:r>
              <a:rPr lang="en-US" dirty="0" err="1" smtClean="0"/>
              <a:t>Bonafacio</a:t>
            </a:r>
            <a:r>
              <a:rPr lang="en-US" dirty="0" smtClean="0"/>
              <a:t>, south of Limon,  Poorest area of Costa Rica.</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41</a:t>
            </a:fld>
            <a:endParaRPr lang="en-US"/>
          </a:p>
        </p:txBody>
      </p:sp>
    </p:spTree>
    <p:extLst>
      <p:ext uri="{BB962C8B-B14F-4D97-AF65-F5344CB8AC3E}">
        <p14:creationId xmlns:p14="http://schemas.microsoft.com/office/powerpoint/2010/main" val="3854093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Xmas eve phone call that they didn’t have permission, needed another signature.  So much uncertainty.  We took work gloves and tools for work camp if necessary.  </a:t>
            </a:r>
          </a:p>
          <a:p>
            <a:r>
              <a:rPr lang="en-US" dirty="0" smtClean="0"/>
              <a:t>Latrine at school where we stayed was full and overflowing,  unusable,  Constructed new 2 </a:t>
            </a:r>
            <a:r>
              <a:rPr lang="en-US" dirty="0" err="1" smtClean="0"/>
              <a:t>holer</a:t>
            </a:r>
            <a:r>
              <a:rPr lang="en-US" dirty="0" smtClean="0"/>
              <a:t> while waiting with </a:t>
            </a:r>
            <a:r>
              <a:rPr lang="en-US" dirty="0" err="1" smtClean="0"/>
              <a:t>Dr</a:t>
            </a:r>
            <a:r>
              <a:rPr lang="en-US" dirty="0" smtClean="0"/>
              <a:t> in charge of area.  He was congenial and cooperative and clinics began</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42</a:t>
            </a:fld>
            <a:endParaRPr lang="en-US"/>
          </a:p>
        </p:txBody>
      </p:sp>
    </p:spTree>
    <p:extLst>
      <p:ext uri="{BB962C8B-B14F-4D97-AF65-F5344CB8AC3E}">
        <p14:creationId xmlns:p14="http://schemas.microsoft.com/office/powerpoint/2010/main" val="74146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43</a:t>
            </a:fld>
            <a:endParaRPr lang="en-US"/>
          </a:p>
        </p:txBody>
      </p:sp>
    </p:spTree>
    <p:extLst>
      <p:ext uri="{BB962C8B-B14F-4D97-AF65-F5344CB8AC3E}">
        <p14:creationId xmlns:p14="http://schemas.microsoft.com/office/powerpoint/2010/main" val="1242387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44</a:t>
            </a:fld>
            <a:endParaRPr lang="en-US"/>
          </a:p>
        </p:txBody>
      </p:sp>
    </p:spTree>
    <p:extLst>
      <p:ext uri="{BB962C8B-B14F-4D97-AF65-F5344CB8AC3E}">
        <p14:creationId xmlns:p14="http://schemas.microsoft.com/office/powerpoint/2010/main" val="9567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Showing off physiques after construction project</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45</a:t>
            </a:fld>
            <a:endParaRPr lang="en-US"/>
          </a:p>
        </p:txBody>
      </p:sp>
    </p:spTree>
    <p:extLst>
      <p:ext uri="{BB962C8B-B14F-4D97-AF65-F5344CB8AC3E}">
        <p14:creationId xmlns:p14="http://schemas.microsoft.com/office/powerpoint/2010/main" val="1113814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Villages were along the RR track and we rode train several miles with supplies, worked the day and rode home, (if the train came)</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46</a:t>
            </a:fld>
            <a:endParaRPr lang="en-US"/>
          </a:p>
        </p:txBody>
      </p:sp>
    </p:spTree>
    <p:extLst>
      <p:ext uri="{BB962C8B-B14F-4D97-AF65-F5344CB8AC3E}">
        <p14:creationId xmlns:p14="http://schemas.microsoft.com/office/powerpoint/2010/main" val="3101581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47</a:t>
            </a:fld>
            <a:endParaRPr lang="en-US"/>
          </a:p>
        </p:txBody>
      </p:sp>
    </p:spTree>
    <p:extLst>
      <p:ext uri="{BB962C8B-B14F-4D97-AF65-F5344CB8AC3E}">
        <p14:creationId xmlns:p14="http://schemas.microsoft.com/office/powerpoint/2010/main" val="105010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48</a:t>
            </a:fld>
            <a:endParaRPr lang="en-US"/>
          </a:p>
        </p:txBody>
      </p:sp>
    </p:spTree>
    <p:extLst>
      <p:ext uri="{BB962C8B-B14F-4D97-AF65-F5344CB8AC3E}">
        <p14:creationId xmlns:p14="http://schemas.microsoft.com/office/powerpoint/2010/main" val="3036610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Worked with the Maria Luisa </a:t>
            </a:r>
            <a:r>
              <a:rPr lang="en-US" dirty="0" err="1" smtClean="0"/>
              <a:t>Ortez</a:t>
            </a:r>
            <a:r>
              <a:rPr lang="en-US" dirty="0" smtClean="0"/>
              <a:t> Women’s Cooperative. Contact made by Julie Garber.</a:t>
            </a:r>
          </a:p>
          <a:p>
            <a:r>
              <a:rPr lang="en-US" dirty="0" smtClean="0"/>
              <a:t>No clinic facility when we arrived.  Lived in and worked in school.</a:t>
            </a:r>
            <a:r>
              <a:rPr lang="en-US" baseline="0" dirty="0" smtClean="0"/>
              <a:t>  A</a:t>
            </a:r>
            <a:r>
              <a:rPr lang="en-US" dirty="0" smtClean="0"/>
              <a:t>dventure in just getting there.</a:t>
            </a:r>
          </a:p>
          <a:p>
            <a:r>
              <a:rPr lang="en-US" dirty="0" smtClean="0"/>
              <a:t>Were able to observe great progress in health care and facilities.</a:t>
            </a:r>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49</a:t>
            </a:fld>
            <a:endParaRPr lang="en-US"/>
          </a:p>
        </p:txBody>
      </p:sp>
    </p:spTree>
    <p:extLst>
      <p:ext uri="{BB962C8B-B14F-4D97-AF65-F5344CB8AC3E}">
        <p14:creationId xmlns:p14="http://schemas.microsoft.com/office/powerpoint/2010/main" val="111751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Martha and I had international experience: </a:t>
            </a:r>
            <a:r>
              <a:rPr lang="en-US" baseline="0" dirty="0" smtClean="0"/>
              <a:t> </a:t>
            </a:r>
            <a:r>
              <a:rPr lang="en-US" dirty="0" smtClean="0"/>
              <a:t>6 weeks work camp in rural Ecuador in 1956</a:t>
            </a:r>
          </a:p>
          <a:p>
            <a:r>
              <a:rPr lang="en-US" dirty="0" smtClean="0"/>
              <a:t>1</a:t>
            </a:r>
            <a:r>
              <a:rPr lang="en-US" baseline="30000" dirty="0" smtClean="0"/>
              <a:t>st</a:t>
            </a:r>
            <a:r>
              <a:rPr lang="en-US" dirty="0" smtClean="0"/>
              <a:t> time to</a:t>
            </a:r>
            <a:r>
              <a:rPr lang="en-US" baseline="0" dirty="0" smtClean="0"/>
              <a:t> taste avocados (on plate in foreground),   many new delicious fruits</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5</a:t>
            </a:fld>
            <a:endParaRPr lang="en-US"/>
          </a:p>
        </p:txBody>
      </p:sp>
    </p:spTree>
    <p:extLst>
      <p:ext uri="{BB962C8B-B14F-4D97-AF65-F5344CB8AC3E}">
        <p14:creationId xmlns:p14="http://schemas.microsoft.com/office/powerpoint/2010/main" val="35274128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50</a:t>
            </a:fld>
            <a:endParaRPr lang="en-US"/>
          </a:p>
        </p:txBody>
      </p:sp>
    </p:spTree>
    <p:extLst>
      <p:ext uri="{BB962C8B-B14F-4D97-AF65-F5344CB8AC3E}">
        <p14:creationId xmlns:p14="http://schemas.microsoft.com/office/powerpoint/2010/main" val="2489542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51</a:t>
            </a:fld>
            <a:endParaRPr lang="en-US"/>
          </a:p>
        </p:txBody>
      </p:sp>
    </p:spTree>
    <p:extLst>
      <p:ext uri="{BB962C8B-B14F-4D97-AF65-F5344CB8AC3E}">
        <p14:creationId xmlns:p14="http://schemas.microsoft.com/office/powerpoint/2010/main" val="1693174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52</a:t>
            </a:fld>
            <a:endParaRPr lang="en-US"/>
          </a:p>
        </p:txBody>
      </p:sp>
    </p:spTree>
    <p:extLst>
      <p:ext uri="{BB962C8B-B14F-4D97-AF65-F5344CB8AC3E}">
        <p14:creationId xmlns:p14="http://schemas.microsoft.com/office/powerpoint/2010/main" val="1867001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53</a:t>
            </a:fld>
            <a:endParaRPr lang="en-US"/>
          </a:p>
        </p:txBody>
      </p:sp>
    </p:spTree>
    <p:extLst>
      <p:ext uri="{BB962C8B-B14F-4D97-AF65-F5344CB8AC3E}">
        <p14:creationId xmlns:p14="http://schemas.microsoft.com/office/powerpoint/2010/main" val="22479616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54</a:t>
            </a:fld>
            <a:endParaRPr lang="en-US"/>
          </a:p>
        </p:txBody>
      </p:sp>
    </p:spTree>
    <p:extLst>
      <p:ext uri="{BB962C8B-B14F-4D97-AF65-F5344CB8AC3E}">
        <p14:creationId xmlns:p14="http://schemas.microsoft.com/office/powerpoint/2010/main" val="108881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whelmed by the need for health care</a:t>
            </a:r>
          </a:p>
          <a:p>
            <a:r>
              <a:rPr lang="en-US" baseline="0" dirty="0" smtClean="0"/>
              <a:t>The cafeteria where our food was prepared and served.  A surprise to find we had showers with running water.</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55</a:t>
            </a:fld>
            <a:endParaRPr lang="en-US"/>
          </a:p>
        </p:txBody>
      </p:sp>
    </p:spTree>
    <p:extLst>
      <p:ext uri="{BB962C8B-B14F-4D97-AF65-F5344CB8AC3E}">
        <p14:creationId xmlns:p14="http://schemas.microsoft.com/office/powerpoint/2010/main" val="3779527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56</a:t>
            </a:fld>
            <a:endParaRPr lang="en-US"/>
          </a:p>
        </p:txBody>
      </p:sp>
    </p:spTree>
    <p:extLst>
      <p:ext uri="{BB962C8B-B14F-4D97-AF65-F5344CB8AC3E}">
        <p14:creationId xmlns:p14="http://schemas.microsoft.com/office/powerpoint/2010/main" val="441488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57</a:t>
            </a:fld>
            <a:endParaRPr lang="en-US"/>
          </a:p>
        </p:txBody>
      </p:sp>
    </p:spTree>
    <p:extLst>
      <p:ext uri="{BB962C8B-B14F-4D97-AF65-F5344CB8AC3E}">
        <p14:creationId xmlns:p14="http://schemas.microsoft.com/office/powerpoint/2010/main" val="257948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Indigenous</a:t>
            </a:r>
            <a:r>
              <a:rPr lang="en-US" baseline="0" dirty="0" smtClean="0"/>
              <a:t> princess from </a:t>
            </a:r>
            <a:r>
              <a:rPr lang="en-US" baseline="0" dirty="0" err="1" smtClean="0"/>
              <a:t>Prinzapolka</a:t>
            </a:r>
            <a:r>
              <a:rPr lang="en-US" baseline="0" dirty="0" smtClean="0"/>
              <a:t> region.  She and mother traveled several days by walking, canoe, horseback and bus.  We asked “How did you know we are here”  She said:  “The whole world knows”.</a:t>
            </a:r>
          </a:p>
          <a:p>
            <a:r>
              <a:rPr lang="en-US" baseline="0" dirty="0" smtClean="0"/>
              <a:t>A number of times women came in to give birth. </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58</a:t>
            </a:fld>
            <a:endParaRPr lang="en-US"/>
          </a:p>
        </p:txBody>
      </p:sp>
    </p:spTree>
    <p:extLst>
      <p:ext uri="{BB962C8B-B14F-4D97-AF65-F5344CB8AC3E}">
        <p14:creationId xmlns:p14="http://schemas.microsoft.com/office/powerpoint/2010/main" val="6061020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59</a:t>
            </a:fld>
            <a:endParaRPr lang="en-US"/>
          </a:p>
        </p:txBody>
      </p:sp>
    </p:spTree>
    <p:extLst>
      <p:ext uri="{BB962C8B-B14F-4D97-AF65-F5344CB8AC3E}">
        <p14:creationId xmlns:p14="http://schemas.microsoft.com/office/powerpoint/2010/main" val="407080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Traveled over dirt roads,</a:t>
            </a:r>
            <a:r>
              <a:rPr lang="en-US" baseline="0" dirty="0" smtClean="0"/>
              <a:t> got covered with dust, Saw how laundry was done in much of the world.</a:t>
            </a:r>
          </a:p>
          <a:p>
            <a:r>
              <a:rPr lang="en-US" baseline="0" dirty="0" smtClean="0"/>
              <a:t>How ours was done 25 years later on Med </a:t>
            </a:r>
            <a:r>
              <a:rPr lang="en-US" baseline="0" dirty="0" err="1" smtClean="0"/>
              <a:t>Pract</a:t>
            </a:r>
            <a:r>
              <a:rPr lang="en-US" baseline="0" dirty="0" smtClean="0"/>
              <a:t>. trips</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6</a:t>
            </a:fld>
            <a:endParaRPr lang="en-US"/>
          </a:p>
        </p:txBody>
      </p:sp>
    </p:spTree>
    <p:extLst>
      <p:ext uri="{BB962C8B-B14F-4D97-AF65-F5344CB8AC3E}">
        <p14:creationId xmlns:p14="http://schemas.microsoft.com/office/powerpoint/2010/main" val="29896946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went to El </a:t>
            </a:r>
            <a:r>
              <a:rPr lang="en-US" dirty="0" err="1" smtClean="0"/>
              <a:t>Hormiguero</a:t>
            </a:r>
            <a:r>
              <a:rPr lang="en-US" dirty="0" smtClean="0"/>
              <a:t> because the </a:t>
            </a:r>
            <a:r>
              <a:rPr lang="en-US" dirty="0" err="1" smtClean="0"/>
              <a:t>gov</a:t>
            </a:r>
            <a:r>
              <a:rPr lang="en-US" dirty="0" smtClean="0"/>
              <a:t> closed the clinic in MLKK due to a personal spat between coop leader and a gov. official.  Clinic accused of performing abortions, totally</a:t>
            </a:r>
            <a:r>
              <a:rPr lang="en-US" baseline="0" dirty="0" smtClean="0"/>
              <a:t> illegal in Nicaragua.  Not true.</a:t>
            </a:r>
          </a:p>
          <a:p>
            <a:r>
              <a:rPr lang="en-US" baseline="0" dirty="0" smtClean="0"/>
              <a:t>Whole support group moved to EH with us:  cooks, laundry workers. Coop helpers,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60</a:t>
            </a:fld>
            <a:endParaRPr lang="en-US"/>
          </a:p>
        </p:txBody>
      </p:sp>
    </p:spTree>
    <p:extLst>
      <p:ext uri="{BB962C8B-B14F-4D97-AF65-F5344CB8AC3E}">
        <p14:creationId xmlns:p14="http://schemas.microsoft.com/office/powerpoint/2010/main" val="710479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61</a:t>
            </a:fld>
            <a:endParaRPr lang="en-US"/>
          </a:p>
        </p:txBody>
      </p:sp>
    </p:spTree>
    <p:extLst>
      <p:ext uri="{BB962C8B-B14F-4D97-AF65-F5344CB8AC3E}">
        <p14:creationId xmlns:p14="http://schemas.microsoft.com/office/powerpoint/2010/main" val="40607803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62</a:t>
            </a:fld>
            <a:endParaRPr lang="en-US"/>
          </a:p>
        </p:txBody>
      </p:sp>
    </p:spTree>
    <p:extLst>
      <p:ext uri="{BB962C8B-B14F-4D97-AF65-F5344CB8AC3E}">
        <p14:creationId xmlns:p14="http://schemas.microsoft.com/office/powerpoint/2010/main" val="34936825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63</a:t>
            </a:fld>
            <a:endParaRPr lang="en-US"/>
          </a:p>
        </p:txBody>
      </p:sp>
    </p:spTree>
    <p:extLst>
      <p:ext uri="{BB962C8B-B14F-4D97-AF65-F5344CB8AC3E}">
        <p14:creationId xmlns:p14="http://schemas.microsoft.com/office/powerpoint/2010/main" val="919363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26D2E-BBD9-4A88-9097-05D3EF2BD5FF}" type="slidenum">
              <a:rPr lang="en-US" smtClean="0"/>
              <a:t>64</a:t>
            </a:fld>
            <a:endParaRPr lang="en-US"/>
          </a:p>
        </p:txBody>
      </p:sp>
    </p:spTree>
    <p:extLst>
      <p:ext uri="{BB962C8B-B14F-4D97-AF65-F5344CB8AC3E}">
        <p14:creationId xmlns:p14="http://schemas.microsoft.com/office/powerpoint/2010/main" val="7633055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65</a:t>
            </a:fld>
            <a:endParaRPr lang="en-US"/>
          </a:p>
        </p:txBody>
      </p:sp>
    </p:spTree>
    <p:extLst>
      <p:ext uri="{BB962C8B-B14F-4D97-AF65-F5344CB8AC3E}">
        <p14:creationId xmlns:p14="http://schemas.microsoft.com/office/powerpoint/2010/main" val="1014454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66</a:t>
            </a:fld>
            <a:endParaRPr lang="en-US"/>
          </a:p>
        </p:txBody>
      </p:sp>
    </p:spTree>
    <p:extLst>
      <p:ext uri="{BB962C8B-B14F-4D97-AF65-F5344CB8AC3E}">
        <p14:creationId xmlns:p14="http://schemas.microsoft.com/office/powerpoint/2010/main" val="5945918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r>
              <a:rPr lang="en-US" dirty="0" smtClean="0"/>
              <a:t>After </a:t>
            </a:r>
            <a:r>
              <a:rPr lang="en-US" dirty="0" err="1" smtClean="0"/>
              <a:t>Mulukuku</a:t>
            </a:r>
            <a:r>
              <a:rPr lang="en-US" dirty="0" smtClean="0"/>
              <a:t>, we worked with the Ministry of Health to identify a clinic location where</a:t>
            </a:r>
            <a:r>
              <a:rPr lang="en-US" baseline="0" dirty="0" smtClean="0"/>
              <a:t> our help could be useful.  We were in Santa Maria for three years, in the north west corner of Nicaragua, working in a local clinic run by the </a:t>
            </a:r>
            <a:r>
              <a:rPr lang="en-US" baseline="0" dirty="0" err="1" smtClean="0"/>
              <a:t>Silais</a:t>
            </a:r>
            <a:r>
              <a:rPr lang="en-US" baseline="0" dirty="0" smtClean="0"/>
              <a:t>, the network of small clinics within the Ministry of Health.  Julie Garber led the trips to Santa Maria.</a:t>
            </a:r>
            <a:endParaRPr lang="en-US" dirty="0" smtClean="0"/>
          </a:p>
        </p:txBody>
      </p:sp>
      <p:sp>
        <p:nvSpPr>
          <p:cNvPr id="118788" name="Slide Number Placeholder 3"/>
          <p:cNvSpPr>
            <a:spLocks noGrp="1"/>
          </p:cNvSpPr>
          <p:nvPr>
            <p:ph type="sldNum" sz="quarter" idx="5"/>
          </p:nvPr>
        </p:nvSpPr>
        <p:spPr>
          <a:noFill/>
        </p:spPr>
        <p:txBody>
          <a:bodyPr/>
          <a:lstStyle/>
          <a:p>
            <a:fld id="{1C06F981-09A0-4884-B676-97D4053C85CB}" type="slidenum">
              <a:rPr lang="en-US" smtClean="0"/>
              <a:pPr/>
              <a:t>67</a:t>
            </a:fld>
            <a:endParaRPr lang="en-US" dirty="0" smtClean="0"/>
          </a:p>
        </p:txBody>
      </p:sp>
    </p:spTree>
    <p:extLst>
      <p:ext uri="{BB962C8B-B14F-4D97-AF65-F5344CB8AC3E}">
        <p14:creationId xmlns:p14="http://schemas.microsoft.com/office/powerpoint/2010/main" val="2891580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68</a:t>
            </a:fld>
            <a:endParaRPr lang="en-US"/>
          </a:p>
        </p:txBody>
      </p:sp>
    </p:spTree>
    <p:extLst>
      <p:ext uri="{BB962C8B-B14F-4D97-AF65-F5344CB8AC3E}">
        <p14:creationId xmlns:p14="http://schemas.microsoft.com/office/powerpoint/2010/main" val="1796073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needs in Santa Maria decreased</a:t>
            </a:r>
            <a:r>
              <a:rPr lang="en-US" baseline="0" dirty="0" smtClean="0"/>
              <a:t> visibly, we worked with MINSA to move our work to Ciudad Antigua, also in the northern and western part of the country.  Jeff Osborne began leading trips at this point.  </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69</a:t>
            </a:fld>
            <a:endParaRPr lang="en-US"/>
          </a:p>
        </p:txBody>
      </p:sp>
    </p:spTree>
    <p:extLst>
      <p:ext uri="{BB962C8B-B14F-4D97-AF65-F5344CB8AC3E}">
        <p14:creationId xmlns:p14="http://schemas.microsoft.com/office/powerpoint/2010/main" val="388607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sabbatical year at Silliman University in rural Philippines 1971-72</a:t>
            </a:r>
          </a:p>
          <a:p>
            <a:r>
              <a:rPr lang="en-US" dirty="0" smtClean="0"/>
              <a:t>followed by</a:t>
            </a:r>
            <a:r>
              <a:rPr lang="en-US" baseline="0" dirty="0" smtClean="0"/>
              <a:t> </a:t>
            </a:r>
            <a:r>
              <a:rPr lang="en-US" dirty="0" smtClean="0"/>
              <a:t>3 months of travel on our own through Asia and Europe</a:t>
            </a:r>
            <a:r>
              <a:rPr lang="en-US" baseline="0" dirty="0" smtClean="0"/>
              <a:t>  </a:t>
            </a:r>
            <a:r>
              <a:rPr lang="en-US" dirty="0" smtClean="0"/>
              <a:t>(with children ages 8 and 11)</a:t>
            </a:r>
          </a:p>
          <a:p>
            <a:r>
              <a:rPr lang="en-US" dirty="0" smtClean="0"/>
              <a:t>Fisherman’s hut near </a:t>
            </a:r>
            <a:r>
              <a:rPr lang="en-US" dirty="0" err="1" smtClean="0"/>
              <a:t>Dumaguete</a:t>
            </a:r>
            <a:r>
              <a:rPr lang="en-US" dirty="0" smtClean="0"/>
              <a:t>,  Moro village near Zamboanga</a:t>
            </a:r>
            <a:r>
              <a:rPr lang="en-US" baseline="0" dirty="0" smtClean="0"/>
              <a:t> southern Mindanao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7</a:t>
            </a:fld>
            <a:endParaRPr lang="en-US"/>
          </a:p>
        </p:txBody>
      </p:sp>
    </p:spTree>
    <p:extLst>
      <p:ext uri="{BB962C8B-B14F-4D97-AF65-F5344CB8AC3E}">
        <p14:creationId xmlns:p14="http://schemas.microsoft.com/office/powerpoint/2010/main" val="20060049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r>
              <a:rPr lang="en-US" dirty="0" smtClean="0">
                <a:solidFill>
                  <a:schemeClr val="tx1"/>
                </a:solidFill>
              </a:rPr>
              <a:t>The</a:t>
            </a:r>
            <a:r>
              <a:rPr lang="en-US" baseline="0" dirty="0" smtClean="0">
                <a:solidFill>
                  <a:schemeClr val="tx1"/>
                </a:solidFill>
              </a:rPr>
              <a:t> need in Ciudad Antigua was decreased on the second year.  The community was also relatively accessible, with twice daily bus service.  I’d heard about indigenous communities in along the Rio Coco (Coco River).  I met with the Minister of Health two times to talk about locations.  He said that the Rio Coco region had the most need in the country, but that it was the most difficult to access.  He welcomed our transition to that region.</a:t>
            </a:r>
          </a:p>
          <a:p>
            <a:pPr eaLnBrk="1" hangingPunct="1"/>
            <a:endParaRPr lang="en-US" baseline="0" dirty="0" smtClean="0">
              <a:solidFill>
                <a:schemeClr val="tx1"/>
              </a:solidFill>
            </a:endParaRPr>
          </a:p>
          <a:p>
            <a:pPr eaLnBrk="1" hangingPunct="1"/>
            <a:r>
              <a:rPr lang="en-US" baseline="0" dirty="0" smtClean="0">
                <a:solidFill>
                  <a:schemeClr val="tx1"/>
                </a:solidFill>
              </a:rPr>
              <a:t>In 2010, there were only a couple nurses who traveled between the villages containing about 30,000 people.  </a:t>
            </a:r>
          </a:p>
          <a:p>
            <a:pPr eaLnBrk="1" hangingPunct="1"/>
            <a:endParaRPr lang="en-US" baseline="0" dirty="0" smtClean="0">
              <a:solidFill>
                <a:schemeClr val="tx1"/>
              </a:solidFill>
            </a:endParaRPr>
          </a:p>
          <a:p>
            <a:pPr eaLnBrk="1" hangingPunct="1"/>
            <a:r>
              <a:rPr lang="en-US" baseline="0" dirty="0" smtClean="0">
                <a:solidFill>
                  <a:schemeClr val="tx1"/>
                </a:solidFill>
              </a:rPr>
              <a:t>Since communication with the region was so difficult, due to lack of phone service or roads, our first trip in 2010 was not organized nearly as well as initially thought.  Consequently, we improvised constantly and this first group will always hold a special place in my memories for what they achieved.  For example, arriving at one village and being shown the school where we were to stay, which was full of cows and cow manure and then having to find places for everyone to stay.</a:t>
            </a:r>
          </a:p>
          <a:p>
            <a:pPr eaLnBrk="1" hangingPunct="1"/>
            <a:endParaRPr lang="en-US" baseline="0" dirty="0" smtClean="0">
              <a:solidFill>
                <a:schemeClr val="tx1"/>
              </a:solidFill>
            </a:endParaRPr>
          </a:p>
          <a:p>
            <a:pPr eaLnBrk="1" hangingPunct="1"/>
            <a:endParaRPr lang="en-US" baseline="0" dirty="0" smtClean="0">
              <a:solidFill>
                <a:schemeClr val="tx1"/>
              </a:solidFill>
            </a:endParaRPr>
          </a:p>
        </p:txBody>
      </p:sp>
      <p:sp>
        <p:nvSpPr>
          <p:cNvPr id="118788" name="Slide Number Placeholder 3"/>
          <p:cNvSpPr>
            <a:spLocks noGrp="1"/>
          </p:cNvSpPr>
          <p:nvPr>
            <p:ph type="sldNum" sz="quarter" idx="5"/>
          </p:nvPr>
        </p:nvSpPr>
        <p:spPr>
          <a:noFill/>
        </p:spPr>
        <p:txBody>
          <a:bodyPr/>
          <a:lstStyle/>
          <a:p>
            <a:fld id="{1C06F981-09A0-4884-B676-97D4053C85CB}" type="slidenum">
              <a:rPr lang="en-US" smtClean="0"/>
              <a:pPr/>
              <a:t>70</a:t>
            </a:fld>
            <a:endParaRPr lang="en-US" dirty="0" smtClean="0"/>
          </a:p>
        </p:txBody>
      </p:sp>
    </p:spTree>
    <p:extLst>
      <p:ext uri="{BB962C8B-B14F-4D97-AF65-F5344CB8AC3E}">
        <p14:creationId xmlns:p14="http://schemas.microsoft.com/office/powerpoint/2010/main" val="18641139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name for the region is the Alto Wangki-Bocay,</a:t>
            </a:r>
            <a:r>
              <a:rPr lang="en-US" baseline="0" dirty="0" smtClean="0"/>
              <a:t> which is a special autonomous zone, much like an </a:t>
            </a:r>
            <a:r>
              <a:rPr lang="en-US" baseline="0" dirty="0" err="1" smtClean="0"/>
              <a:t>indian</a:t>
            </a:r>
            <a:r>
              <a:rPr lang="en-US" baseline="0" dirty="0" smtClean="0"/>
              <a:t> reservation in the U.S., in which the indigenous people have considerable autonomy and deal directly with the federal government.  The Alto Wangki-Bocay officially obtained autonomous status in 2008, with the practical autonomy actually functioning beginning around 2012. </a:t>
            </a:r>
            <a:endParaRPr lang="en-US" dirty="0" smtClean="0"/>
          </a:p>
          <a:p>
            <a:r>
              <a:rPr lang="en-US" dirty="0" smtClean="0"/>
              <a:t>Rio Coco and Rio</a:t>
            </a:r>
            <a:r>
              <a:rPr lang="en-US" baseline="0" dirty="0" smtClean="0"/>
              <a:t> Bocay</a:t>
            </a:r>
          </a:p>
          <a:p>
            <a:r>
              <a:rPr lang="en-US" baseline="0" dirty="0" smtClean="0"/>
              <a:t>Near El </a:t>
            </a:r>
            <a:r>
              <a:rPr lang="en-US" baseline="0" dirty="0" err="1" smtClean="0"/>
              <a:t>Hormiguero</a:t>
            </a:r>
            <a:endParaRPr lang="en-US" baseline="0" dirty="0" smtClean="0"/>
          </a:p>
          <a:p>
            <a:r>
              <a:rPr lang="en-US" baseline="0" dirty="0" smtClean="0"/>
              <a:t>Returned to earlier models of trip of going to communities via boat.  Several days at each community, then moving everything on to other community.  </a:t>
            </a:r>
          </a:p>
          <a:p>
            <a:endParaRPr lang="en-US" dirty="0" smtClean="0"/>
          </a:p>
        </p:txBody>
      </p:sp>
      <p:sp>
        <p:nvSpPr>
          <p:cNvPr id="4" name="Slide Number Placeholder 3"/>
          <p:cNvSpPr>
            <a:spLocks noGrp="1"/>
          </p:cNvSpPr>
          <p:nvPr>
            <p:ph type="sldNum" sz="quarter" idx="10"/>
          </p:nvPr>
        </p:nvSpPr>
        <p:spPr/>
        <p:txBody>
          <a:bodyPr/>
          <a:lstStyle/>
          <a:p>
            <a:pPr>
              <a:defRPr/>
            </a:pPr>
            <a:fld id="{3402938E-4E48-4913-BFF2-A8F71250570C}" type="slidenum">
              <a:rPr lang="en-US" smtClean="0"/>
              <a:pPr>
                <a:defRPr/>
              </a:pPr>
              <a:t>71</a:t>
            </a:fld>
            <a:endParaRPr lang="en-US"/>
          </a:p>
        </p:txBody>
      </p:sp>
    </p:spTree>
    <p:extLst>
      <p:ext uri="{BB962C8B-B14F-4D97-AF65-F5344CB8AC3E}">
        <p14:creationId xmlns:p14="http://schemas.microsoft.com/office/powerpoint/2010/main" val="16584051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3200" dirty="0" smtClean="0"/>
              <a:t>We’ve gone to all of these communities since</a:t>
            </a:r>
            <a:r>
              <a:rPr lang="en-US" sz="3200" baseline="0" dirty="0" smtClean="0"/>
              <a:t> 2010, typically two per year, slowly developing relationships and making contacts with community leaders.  </a:t>
            </a:r>
            <a:endParaRPr lang="en-US" sz="3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3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3200" dirty="0" smtClean="0"/>
              <a:t>There were almost no wheels.  Everything was carried.</a:t>
            </a:r>
          </a:p>
          <a:p>
            <a:r>
              <a:rPr lang="en-US" sz="3200" dirty="0" smtClean="0"/>
              <a:t/>
            </a:r>
            <a:br>
              <a:rPr lang="en-US" sz="3200" dirty="0" smtClean="0"/>
            </a:br>
            <a:r>
              <a:rPr lang="en-US" sz="3200" dirty="0" smtClean="0"/>
              <a:t>Double translation became</a:t>
            </a:r>
            <a:r>
              <a:rPr lang="en-US" sz="3200" baseline="0" dirty="0" smtClean="0"/>
              <a:t> very common, involving English/Spanish and Spanish/Mayangna or Spanish/</a:t>
            </a:r>
            <a:r>
              <a:rPr lang="en-US" sz="3200" baseline="0" dirty="0" err="1" smtClean="0"/>
              <a:t>Moskito</a:t>
            </a:r>
            <a:r>
              <a:rPr lang="en-US" sz="3200" baseline="0" dirty="0" smtClean="0"/>
              <a:t>.</a:t>
            </a:r>
            <a:r>
              <a:rPr lang="en-US" sz="3200" dirty="0" smtClean="0"/>
              <a:t>.</a:t>
            </a:r>
          </a:p>
        </p:txBody>
      </p:sp>
      <p:sp>
        <p:nvSpPr>
          <p:cNvPr id="1546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8C2E2F9-6D9E-487C-B7AF-AA7D5CC32799}" type="slidenum">
              <a:rPr lang="en-US" sz="1200"/>
              <a:pPr algn="r"/>
              <a:t>72</a:t>
            </a:fld>
            <a:endParaRPr lang="en-US" sz="1200"/>
          </a:p>
        </p:txBody>
      </p:sp>
    </p:spTree>
    <p:extLst>
      <p:ext uri="{BB962C8B-B14F-4D97-AF65-F5344CB8AC3E}">
        <p14:creationId xmlns:p14="http://schemas.microsoft.com/office/powerpoint/2010/main" val="2154010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no roads into the Alto Wangki-Bocay. Where the road ends, we get into motorized dugout canoes.  </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73</a:t>
            </a:fld>
            <a:endParaRPr lang="en-US"/>
          </a:p>
        </p:txBody>
      </p:sp>
    </p:spTree>
    <p:extLst>
      <p:ext uri="{BB962C8B-B14F-4D97-AF65-F5344CB8AC3E}">
        <p14:creationId xmlns:p14="http://schemas.microsoft.com/office/powerpoint/2010/main" val="9245213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take six</a:t>
            </a:r>
            <a:r>
              <a:rPr lang="en-US" baseline="0" dirty="0" smtClean="0"/>
              <a:t> motorized dugout canoes, the largest of which can hold up to 10,000 lbs.</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74</a:t>
            </a:fld>
            <a:endParaRPr lang="en-US"/>
          </a:p>
        </p:txBody>
      </p:sp>
    </p:spTree>
    <p:extLst>
      <p:ext uri="{BB962C8B-B14F-4D97-AF65-F5344CB8AC3E}">
        <p14:creationId xmlns:p14="http://schemas.microsoft.com/office/powerpoint/2010/main" val="17134911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our several thousand</a:t>
            </a:r>
            <a:r>
              <a:rPr lang="en-US" baseline="0" dirty="0" smtClean="0"/>
              <a:t> pounds of clinic supplies and non-clinic supplies requires lots of teamwork.  </a:t>
            </a:r>
          </a:p>
          <a:p>
            <a:r>
              <a:rPr lang="en-US" baseline="0" dirty="0" smtClean="0"/>
              <a:t>We do eat the food local women prepare for us, so we do not carry much food at all.</a:t>
            </a:r>
          </a:p>
          <a:p>
            <a:endParaRPr lang="en-US" dirty="0"/>
          </a:p>
        </p:txBody>
      </p:sp>
      <p:sp>
        <p:nvSpPr>
          <p:cNvPr id="4" name="Slide Number Placeholder 3"/>
          <p:cNvSpPr>
            <a:spLocks noGrp="1"/>
          </p:cNvSpPr>
          <p:nvPr>
            <p:ph type="sldNum" sz="quarter" idx="10"/>
          </p:nvPr>
        </p:nvSpPr>
        <p:spPr/>
        <p:txBody>
          <a:bodyPr/>
          <a:lstStyle/>
          <a:p>
            <a:pPr>
              <a:defRPr/>
            </a:pPr>
            <a:fld id="{3402938E-4E48-4913-BFF2-A8F71250570C}" type="slidenum">
              <a:rPr lang="en-US" smtClean="0"/>
              <a:pPr>
                <a:defRPr/>
              </a:pPr>
              <a:t>75</a:t>
            </a:fld>
            <a:endParaRPr lang="en-US"/>
          </a:p>
        </p:txBody>
      </p:sp>
    </p:spTree>
    <p:extLst>
      <p:ext uri="{BB962C8B-B14F-4D97-AF65-F5344CB8AC3E}">
        <p14:creationId xmlns:p14="http://schemas.microsoft.com/office/powerpoint/2010/main" val="38105831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Participants</a:t>
            </a:r>
            <a:r>
              <a:rPr lang="en-US" baseline="0" dirty="0" smtClean="0"/>
              <a:t> (2010 and 2011) </a:t>
            </a:r>
            <a:r>
              <a:rPr lang="en-US" dirty="0" smtClean="0"/>
              <a:t>will remember the ½ mile hike to the bottom of the hill in Walakitang…</a:t>
            </a:r>
            <a:endParaRPr lang="en-US" dirty="0"/>
          </a:p>
        </p:txBody>
      </p:sp>
      <p:sp>
        <p:nvSpPr>
          <p:cNvPr id="4" name="Slide Number Placeholder 3"/>
          <p:cNvSpPr>
            <a:spLocks noGrp="1"/>
          </p:cNvSpPr>
          <p:nvPr>
            <p:ph type="sldNum" sz="quarter" idx="10"/>
          </p:nvPr>
        </p:nvSpPr>
        <p:spPr/>
        <p:txBody>
          <a:bodyPr/>
          <a:lstStyle/>
          <a:p>
            <a:pPr>
              <a:defRPr/>
            </a:pPr>
            <a:fld id="{6A66BEA7-EB0D-467C-9028-0CBB5CF49BFD}" type="slidenum">
              <a:rPr lang="en-US" smtClean="0"/>
              <a:pPr>
                <a:defRPr/>
              </a:pPr>
              <a:t>76</a:t>
            </a:fld>
            <a:endParaRPr lang="en-US" dirty="0"/>
          </a:p>
        </p:txBody>
      </p:sp>
    </p:spTree>
    <p:extLst>
      <p:ext uri="{BB962C8B-B14F-4D97-AF65-F5344CB8AC3E}">
        <p14:creationId xmlns:p14="http://schemas.microsoft.com/office/powerpoint/2010/main" val="42791315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up this hill. The</a:t>
            </a:r>
            <a:r>
              <a:rPr lang="en-US" baseline="0" dirty="0" smtClean="0"/>
              <a:t> health clinic is beside the church on this hill.  People who carried bags the ½ mile to the hill and then up the hill remember it.</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77</a:t>
            </a:fld>
            <a:endParaRPr lang="en-US"/>
          </a:p>
        </p:txBody>
      </p:sp>
    </p:spTree>
    <p:extLst>
      <p:ext uri="{BB962C8B-B14F-4D97-AF65-F5344CB8AC3E}">
        <p14:creationId xmlns:p14="http://schemas.microsoft.com/office/powerpoint/2010/main" val="25049146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purify our water,</a:t>
            </a:r>
            <a:r>
              <a:rPr lang="en-US" baseline="0" dirty="0" smtClean="0"/>
              <a:t> including river water.  Illness is generally about the same as it was in Ciudad Antigua.  This water is probably as good or better than bottled water. </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78</a:t>
            </a:fld>
            <a:endParaRPr lang="en-US"/>
          </a:p>
        </p:txBody>
      </p:sp>
    </p:spTree>
    <p:extLst>
      <p:ext uri="{BB962C8B-B14F-4D97-AF65-F5344CB8AC3E}">
        <p14:creationId xmlns:p14="http://schemas.microsoft.com/office/powerpoint/2010/main" val="22666697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Hammocks</a:t>
            </a:r>
            <a:r>
              <a:rPr lang="en-US" baseline="0" dirty="0" smtClean="0"/>
              <a:t> with integrated mosquito nets have become standard, now.  Often the hammocks have to be hung so close that when one person moves the neighboring ones start swinging, too.  </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79</a:t>
            </a:fld>
            <a:endParaRPr lang="en-US"/>
          </a:p>
        </p:txBody>
      </p:sp>
    </p:spTree>
    <p:extLst>
      <p:ext uri="{BB962C8B-B14F-4D97-AF65-F5344CB8AC3E}">
        <p14:creationId xmlns:p14="http://schemas.microsoft.com/office/powerpoint/2010/main" val="615217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Caraboa</a:t>
            </a:r>
            <a:r>
              <a:rPr lang="en-US" dirty="0" smtClean="0"/>
              <a:t> (water buffalo): ride, pull oxcart, milk</a:t>
            </a:r>
          </a:p>
          <a:p>
            <a:r>
              <a:rPr lang="en-US" dirty="0" smtClean="0"/>
              <a:t>Buddhist society in Thailand</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8</a:t>
            </a:fld>
            <a:endParaRPr lang="en-US"/>
          </a:p>
        </p:txBody>
      </p:sp>
    </p:spTree>
    <p:extLst>
      <p:ext uri="{BB962C8B-B14F-4D97-AF65-F5344CB8AC3E}">
        <p14:creationId xmlns:p14="http://schemas.microsoft.com/office/powerpoint/2010/main" val="4857708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A66BEA7-EB0D-467C-9028-0CBB5CF49BFD}" type="slidenum">
              <a:rPr lang="en-US" smtClean="0"/>
              <a:pPr>
                <a:defRPr/>
              </a:pPr>
              <a:t>80</a:t>
            </a:fld>
            <a:endParaRPr lang="en-US"/>
          </a:p>
        </p:txBody>
      </p:sp>
    </p:spTree>
    <p:extLst>
      <p:ext uri="{BB962C8B-B14F-4D97-AF65-F5344CB8AC3E}">
        <p14:creationId xmlns:p14="http://schemas.microsoft.com/office/powerpoint/2010/main" val="33592047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t>How the Medical Practicum has evolved over 35 years</a:t>
            </a:r>
          </a:p>
          <a:p>
            <a:pPr algn="l"/>
            <a:r>
              <a:rPr lang="en-US" sz="1200" dirty="0" smtClean="0"/>
              <a:t>Comparison of the 1981 and 2016 trips. </a:t>
            </a:r>
            <a:r>
              <a:rPr lang="en-US" sz="1200" baseline="0" dirty="0" smtClean="0"/>
              <a:t>Some things have stayed the same, but s</a:t>
            </a:r>
            <a:r>
              <a:rPr lang="en-US" sz="1200" dirty="0" smtClean="0"/>
              <a:t>ome things have changed.</a:t>
            </a:r>
          </a:p>
          <a:p>
            <a:pPr algn="l"/>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81</a:t>
            </a:fld>
            <a:endParaRPr lang="en-US"/>
          </a:p>
        </p:txBody>
      </p:sp>
    </p:spTree>
    <p:extLst>
      <p:ext uri="{BB962C8B-B14F-4D97-AF65-F5344CB8AC3E}">
        <p14:creationId xmlns:p14="http://schemas.microsoft.com/office/powerpoint/2010/main" val="2184752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whole group loading the boat on</a:t>
            </a:r>
            <a:r>
              <a:rPr lang="en-US" baseline="0" dirty="0" smtClean="0"/>
              <a:t> the first trip.</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82</a:t>
            </a:fld>
            <a:endParaRPr lang="en-US"/>
          </a:p>
        </p:txBody>
      </p:sp>
    </p:spTree>
    <p:extLst>
      <p:ext uri="{BB962C8B-B14F-4D97-AF65-F5344CB8AC3E}">
        <p14:creationId xmlns:p14="http://schemas.microsoft.com/office/powerpoint/2010/main" val="5403250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group in the boats on</a:t>
            </a:r>
            <a:r>
              <a:rPr lang="en-US" baseline="0" dirty="0" smtClean="0"/>
              <a:t> a recent trip (2014, actually, but representative of current trips).</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83</a:t>
            </a:fld>
            <a:endParaRPr lang="en-US"/>
          </a:p>
        </p:txBody>
      </p:sp>
    </p:spTree>
    <p:extLst>
      <p:ext uri="{BB962C8B-B14F-4D97-AF65-F5344CB8AC3E}">
        <p14:creationId xmlns:p14="http://schemas.microsoft.com/office/powerpoint/2010/main" val="40322301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2017, 18 students,</a:t>
            </a:r>
            <a:r>
              <a:rPr lang="en-US" baseline="0" dirty="0" smtClean="0"/>
              <a:t> the largest ever.  </a:t>
            </a:r>
          </a:p>
          <a:p>
            <a:r>
              <a:rPr lang="en-US" baseline="0" dirty="0" smtClean="0"/>
              <a:t>In 2016, we had a dentist for a little over half the time.  It’s difficult to find dentists.</a:t>
            </a:r>
          </a:p>
          <a:p>
            <a:r>
              <a:rPr lang="en-US" baseline="0" dirty="0" smtClean="0"/>
              <a:t>For 2017, we will also have the first provider who was a student participant on one of Jeff’s trips.</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84</a:t>
            </a:fld>
            <a:endParaRPr lang="en-US"/>
          </a:p>
        </p:txBody>
      </p:sp>
    </p:spTree>
    <p:extLst>
      <p:ext uri="{BB962C8B-B14F-4D97-AF65-F5344CB8AC3E}">
        <p14:creationId xmlns:p14="http://schemas.microsoft.com/office/powerpoint/2010/main" val="6324214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size has</a:t>
            </a:r>
            <a:r>
              <a:rPr lang="en-US" baseline="0" dirty="0" smtClean="0"/>
              <a:t> increased.  This last year we had 62 people at each meal, including students, US professionals, translators, Nicaraguan assistants, boatmen, and Nicaraguan health professionals.  Eating together has definitely improved relationships with the locals.  We at least see each other and have opportunities to interact at meals three times a day.  It helps to build relationships and the emphasize that we are working together. Plus, the food is really good and plentiful.</a:t>
            </a:r>
          </a:p>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85</a:t>
            </a:fld>
            <a:endParaRPr lang="en-US"/>
          </a:p>
        </p:txBody>
      </p:sp>
    </p:spTree>
    <p:extLst>
      <p:ext uri="{BB962C8B-B14F-4D97-AF65-F5344CB8AC3E}">
        <p14:creationId xmlns:p14="http://schemas.microsoft.com/office/powerpoint/2010/main" val="3889907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86</a:t>
            </a:fld>
            <a:endParaRPr lang="en-US"/>
          </a:p>
        </p:txBody>
      </p:sp>
    </p:spTree>
    <p:extLst>
      <p:ext uri="{BB962C8B-B14F-4D97-AF65-F5344CB8AC3E}">
        <p14:creationId xmlns:p14="http://schemas.microsoft.com/office/powerpoint/2010/main" val="5117247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constant</a:t>
            </a:r>
            <a:r>
              <a:rPr lang="en-US" baseline="0" dirty="0" smtClean="0"/>
              <a:t> has been the local health care providers vaccinating those who come to be seen by us.</a:t>
            </a:r>
          </a:p>
          <a:p>
            <a:endParaRPr lang="en-US" baseline="0" dirty="0" smtClean="0"/>
          </a:p>
          <a:p>
            <a:r>
              <a:rPr lang="en-US" baseline="0" dirty="0" smtClean="0"/>
              <a:t>Last year, for example, 946 people were vaccinated.  Our students join in helping, too.</a:t>
            </a:r>
          </a:p>
          <a:p>
            <a:endParaRPr lang="en-US" baseline="0" dirty="0" smtClean="0"/>
          </a:p>
          <a:p>
            <a:r>
              <a:rPr lang="en-US" baseline="0" dirty="0" smtClean="0"/>
              <a:t>The Nicaraguan government does have a remarkably good vaccination program, with coverage in the Alto Wangi-Bocay probably better than in Wabash County (although Wabash County has a relatively poor vaccination coverage due to so many people opting out).</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87</a:t>
            </a:fld>
            <a:endParaRPr lang="en-US"/>
          </a:p>
        </p:txBody>
      </p:sp>
    </p:spTree>
    <p:extLst>
      <p:ext uri="{BB962C8B-B14F-4D97-AF65-F5344CB8AC3E}">
        <p14:creationId xmlns:p14="http://schemas.microsoft.com/office/powerpoint/2010/main" val="11710578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Women’s Health </a:t>
            </a:r>
          </a:p>
          <a:p>
            <a:endParaRPr lang="en-US" dirty="0" smtClean="0"/>
          </a:p>
          <a:p>
            <a:r>
              <a:rPr lang="en-US" dirty="0" smtClean="0"/>
              <a:t>Since</a:t>
            </a:r>
            <a:r>
              <a:rPr lang="en-US" baseline="0" dirty="0" smtClean="0"/>
              <a:t> Pap smear results can take 45 days to return to the clinic location in the Alto Wangki-Bocay, we adopted a “see and treat” method recommended by the WHO for regions with difficult Pap smear logistics.  Putting white vinegar on the cervix causes possible pre-cancerous lesions to show up as white areas (“</a:t>
            </a:r>
            <a:r>
              <a:rPr lang="en-US" baseline="0" dirty="0" err="1" smtClean="0"/>
              <a:t>acetowhite</a:t>
            </a:r>
            <a:r>
              <a:rPr lang="en-US" baseline="0" dirty="0" smtClean="0"/>
              <a:t>”) within seconds.  We can then freeze the white areas to kill the possible pre-cancerous lesions and thus prevent cervical cancer.  Freezing is accomplished with CO2 gas expanding in a freezing wand.  A patient can be screened and treated within a total of 20 minutes.  We were the first group to do this cryotherapy in the Alto Wangki-Bocay.  </a:t>
            </a:r>
            <a:endParaRPr lang="en-US" dirty="0"/>
          </a:p>
        </p:txBody>
      </p:sp>
      <p:sp>
        <p:nvSpPr>
          <p:cNvPr id="4" name="Slide Number Placeholder 3"/>
          <p:cNvSpPr>
            <a:spLocks noGrp="1"/>
          </p:cNvSpPr>
          <p:nvPr>
            <p:ph type="sldNum" sz="quarter" idx="10"/>
          </p:nvPr>
        </p:nvSpPr>
        <p:spPr/>
        <p:txBody>
          <a:bodyPr/>
          <a:lstStyle/>
          <a:p>
            <a:pPr>
              <a:defRPr/>
            </a:pPr>
            <a:fld id="{6A66BEA7-EB0D-467C-9028-0CBB5CF49BFD}" type="slidenum">
              <a:rPr lang="en-US" smtClean="0"/>
              <a:pPr>
                <a:defRPr/>
              </a:pPr>
              <a:t>88</a:t>
            </a:fld>
            <a:endParaRPr lang="en-US"/>
          </a:p>
        </p:txBody>
      </p:sp>
    </p:spTree>
    <p:extLst>
      <p:ext uri="{BB962C8B-B14F-4D97-AF65-F5344CB8AC3E}">
        <p14:creationId xmlns:p14="http://schemas.microsoft.com/office/powerpoint/2010/main" val="5401807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a:t>
            </a:r>
            <a:r>
              <a:rPr lang="en-US" baseline="0" dirty="0" smtClean="0"/>
              <a:t> development of rapid, portable, simple to use testing technologies has enabled us to expand our lab testing capabilities quite a bit, with two students performing tests all day each clinic day.  Most require a smear or a drop of blood for analysis.  The results from our screens through lab testing have allowed us to provide information to MINSA so that they can better use their limited resources.  These lab tests have added considerable cost to our medicines and medical supplies, though.  </a:t>
            </a:r>
            <a:endParaRPr lang="en-US" dirty="0" smtClean="0"/>
          </a:p>
        </p:txBody>
      </p:sp>
      <p:sp>
        <p:nvSpPr>
          <p:cNvPr id="4" name="Slide Number Placeholder 3"/>
          <p:cNvSpPr>
            <a:spLocks noGrp="1"/>
          </p:cNvSpPr>
          <p:nvPr>
            <p:ph type="sldNum" sz="quarter" idx="10"/>
          </p:nvPr>
        </p:nvSpPr>
        <p:spPr/>
        <p:txBody>
          <a:bodyPr/>
          <a:lstStyle/>
          <a:p>
            <a:fld id="{C8C26D2E-BBD9-4A88-9097-05D3EF2BD5FF}" type="slidenum">
              <a:rPr lang="en-US" smtClean="0"/>
              <a:t>89</a:t>
            </a:fld>
            <a:endParaRPr lang="en-US"/>
          </a:p>
        </p:txBody>
      </p:sp>
    </p:spTree>
    <p:extLst>
      <p:ext uri="{BB962C8B-B14F-4D97-AF65-F5344CB8AC3E}">
        <p14:creationId xmlns:p14="http://schemas.microsoft.com/office/powerpoint/2010/main" val="342928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Overlooking Kabul.</a:t>
            </a:r>
            <a:r>
              <a:rPr lang="en-US" baseline="0" dirty="0" smtClean="0"/>
              <a:t> Capital of Afghanistan.  1</a:t>
            </a:r>
            <a:r>
              <a:rPr lang="en-US" baseline="30000" dirty="0" smtClean="0"/>
              <a:t>st</a:t>
            </a:r>
            <a:r>
              <a:rPr lang="en-US" baseline="0" dirty="0" smtClean="0"/>
              <a:t> time to see women in </a:t>
            </a:r>
            <a:r>
              <a:rPr lang="en-US" baseline="0" dirty="0" err="1" smtClean="0"/>
              <a:t>burkhas</a:t>
            </a:r>
            <a:endParaRPr lang="en-US" baseline="0" dirty="0" smtClean="0"/>
          </a:p>
          <a:p>
            <a:r>
              <a:rPr lang="en-US" baseline="0" dirty="0" smtClean="0"/>
              <a:t>Cultures where saying “no” to someone is  impolite.  Learned that “maybe” really was “no”</a:t>
            </a:r>
          </a:p>
        </p:txBody>
      </p:sp>
      <p:sp>
        <p:nvSpPr>
          <p:cNvPr id="4" name="Slide Number Placeholder 3"/>
          <p:cNvSpPr>
            <a:spLocks noGrp="1"/>
          </p:cNvSpPr>
          <p:nvPr>
            <p:ph type="sldNum" sz="quarter" idx="10"/>
          </p:nvPr>
        </p:nvSpPr>
        <p:spPr/>
        <p:txBody>
          <a:bodyPr/>
          <a:lstStyle/>
          <a:p>
            <a:fld id="{C8C26D2E-BBD9-4A88-9097-05D3EF2BD5FF}" type="slidenum">
              <a:rPr lang="en-US" smtClean="0"/>
              <a:t>9</a:t>
            </a:fld>
            <a:endParaRPr lang="en-US"/>
          </a:p>
        </p:txBody>
      </p:sp>
    </p:spTree>
    <p:extLst>
      <p:ext uri="{BB962C8B-B14F-4D97-AF65-F5344CB8AC3E}">
        <p14:creationId xmlns:p14="http://schemas.microsoft.com/office/powerpoint/2010/main" val="18112948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had along veterinarians for the first time in 2013, 2014, and 2015.  They performed d</a:t>
            </a:r>
            <a:r>
              <a:rPr lang="en-US" dirty="0" smtClean="0"/>
              <a:t>eworming, minor surgery, census of animals.  We are now have agricultural specialists (farmers) going along with us to work with the local agricultural specialists in these villages to help discuss, educate, identify, and implement possible</a:t>
            </a:r>
            <a:r>
              <a:rPr lang="en-US" baseline="0" dirty="0" smtClean="0"/>
              <a:t> better</a:t>
            </a:r>
            <a:r>
              <a:rPr lang="en-US" dirty="0" smtClean="0"/>
              <a:t> practices (</a:t>
            </a:r>
            <a:r>
              <a:rPr lang="en-US" dirty="0" err="1" smtClean="0"/>
              <a:t>eg</a:t>
            </a:r>
            <a:r>
              <a:rPr lang="en-US" dirty="0" smtClean="0"/>
              <a:t>.,</a:t>
            </a:r>
            <a:r>
              <a:rPr lang="en-US" baseline="0" dirty="0" smtClean="0"/>
              <a:t> goats are much more suited than cows, so talking is with Heifer International about goats for the region).</a:t>
            </a:r>
            <a:endParaRPr lang="en-US" dirty="0"/>
          </a:p>
        </p:txBody>
      </p:sp>
      <p:sp>
        <p:nvSpPr>
          <p:cNvPr id="4" name="Slide Number Placeholder 3"/>
          <p:cNvSpPr>
            <a:spLocks noGrp="1"/>
          </p:cNvSpPr>
          <p:nvPr>
            <p:ph type="sldNum" sz="quarter" idx="10"/>
          </p:nvPr>
        </p:nvSpPr>
        <p:spPr/>
        <p:txBody>
          <a:bodyPr/>
          <a:lstStyle/>
          <a:p>
            <a:pPr>
              <a:defRPr/>
            </a:pPr>
            <a:fld id="{6A66BEA7-EB0D-467C-9028-0CBB5CF49BFD}" type="slidenum">
              <a:rPr lang="en-US" smtClean="0"/>
              <a:pPr>
                <a:defRPr/>
              </a:pPr>
              <a:t>90</a:t>
            </a:fld>
            <a:endParaRPr lang="en-US"/>
          </a:p>
        </p:txBody>
      </p:sp>
    </p:spTree>
    <p:extLst>
      <p:ext uri="{BB962C8B-B14F-4D97-AF65-F5344CB8AC3E}">
        <p14:creationId xmlns:p14="http://schemas.microsoft.com/office/powerpoint/2010/main" val="38066796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120 different healthcare providers from U.S. </a:t>
            </a:r>
            <a:r>
              <a:rPr lang="en-US" sz="1200" dirty="0" smtClean="0"/>
              <a:t>have participated in total</a:t>
            </a:r>
          </a:p>
          <a:p>
            <a:endParaRPr lang="en-US" dirty="0"/>
          </a:p>
        </p:txBody>
      </p:sp>
      <p:sp>
        <p:nvSpPr>
          <p:cNvPr id="4" name="Slide Number Placeholder 3"/>
          <p:cNvSpPr>
            <a:spLocks noGrp="1"/>
          </p:cNvSpPr>
          <p:nvPr>
            <p:ph type="sldNum" sz="quarter" idx="10"/>
          </p:nvPr>
        </p:nvSpPr>
        <p:spPr/>
        <p:txBody>
          <a:bodyPr/>
          <a:lstStyle/>
          <a:p>
            <a:pPr>
              <a:defRPr/>
            </a:pPr>
            <a:fld id="{D2BB5131-A87A-440C-A6BE-A269DB297564}" type="slidenum">
              <a:rPr lang="en-US" smtClean="0"/>
              <a:pPr>
                <a:defRPr/>
              </a:pPr>
              <a:t>91</a:t>
            </a:fld>
            <a:endParaRPr lang="en-US"/>
          </a:p>
        </p:txBody>
      </p:sp>
    </p:spTree>
    <p:extLst>
      <p:ext uri="{BB962C8B-B14F-4D97-AF65-F5344CB8AC3E}">
        <p14:creationId xmlns:p14="http://schemas.microsoft.com/office/powerpoint/2010/main" val="28116857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been back</a:t>
            </a:r>
            <a:r>
              <a:rPr lang="en-US" baseline="0" dirty="0" smtClean="0"/>
              <a:t> to Nicaragua about every other summer to build/strengthen relationships and the talk about the next trip and upcoming trips.</a:t>
            </a:r>
          </a:p>
          <a:p>
            <a:endParaRPr lang="en-US" baseline="0" dirty="0"/>
          </a:p>
          <a:p>
            <a:r>
              <a:rPr lang="en-US" baseline="0" dirty="0" smtClean="0"/>
              <a:t>Translators are part of our group.  Eating together and having evening talks together is important, too.</a:t>
            </a:r>
          </a:p>
        </p:txBody>
      </p:sp>
      <p:sp>
        <p:nvSpPr>
          <p:cNvPr id="4" name="Slide Number Placeholder 3"/>
          <p:cNvSpPr>
            <a:spLocks noGrp="1"/>
          </p:cNvSpPr>
          <p:nvPr>
            <p:ph type="sldNum" sz="quarter" idx="10"/>
          </p:nvPr>
        </p:nvSpPr>
        <p:spPr/>
        <p:txBody>
          <a:bodyPr/>
          <a:lstStyle/>
          <a:p>
            <a:fld id="{C8C26D2E-BBD9-4A88-9097-05D3EF2BD5FF}" type="slidenum">
              <a:rPr lang="en-US" smtClean="0"/>
              <a:t>92</a:t>
            </a:fld>
            <a:endParaRPr lang="en-US"/>
          </a:p>
        </p:txBody>
      </p:sp>
    </p:spTree>
    <p:extLst>
      <p:ext uri="{BB962C8B-B14F-4D97-AF65-F5344CB8AC3E}">
        <p14:creationId xmlns:p14="http://schemas.microsoft.com/office/powerpoint/2010/main" val="5495936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more and more groups are doing medical mission trips, 27% of medical students participated in international medical mission trip (AMA Journal of Ethics Virtual Mentor. December 2006, Volume 8, Number 12: 797-800), the discussion about and push to keep high standards has been significant.</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93</a:t>
            </a:fld>
            <a:endParaRPr lang="en-US"/>
          </a:p>
        </p:txBody>
      </p:sp>
    </p:spTree>
    <p:extLst>
      <p:ext uri="{BB962C8B-B14F-4D97-AF65-F5344CB8AC3E}">
        <p14:creationId xmlns:p14="http://schemas.microsoft.com/office/powerpoint/2010/main" val="12410354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94</a:t>
            </a:fld>
            <a:endParaRPr lang="en-US"/>
          </a:p>
        </p:txBody>
      </p:sp>
    </p:spTree>
    <p:extLst>
      <p:ext uri="{BB962C8B-B14F-4D97-AF65-F5344CB8AC3E}">
        <p14:creationId xmlns:p14="http://schemas.microsoft.com/office/powerpoint/2010/main" val="2165751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Tens</a:t>
            </a:r>
            <a:r>
              <a:rPr lang="en-US" sz="1200" kern="1200" baseline="0" dirty="0" smtClean="0">
                <a:solidFill>
                  <a:schemeClr val="tx1"/>
                </a:solidFill>
                <a:effectLst/>
                <a:latin typeface="Arial" charset="0"/>
                <a:ea typeface="+mn-ea"/>
                <a:cs typeface="+mn-cs"/>
              </a:rPr>
              <a:t> of t</a:t>
            </a:r>
            <a:r>
              <a:rPr lang="en-US" sz="1200" kern="1200" dirty="0" smtClean="0">
                <a:solidFill>
                  <a:schemeClr val="tx1"/>
                </a:solidFill>
                <a:effectLst/>
                <a:latin typeface="Arial" charset="0"/>
                <a:ea typeface="+mn-ea"/>
                <a:cs typeface="+mn-cs"/>
              </a:rPr>
              <a:t>housands of dollars’ worth of medicines and supplies acquired through direct donation.</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Thousands of vaccinated individuals</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2BB5131-A87A-440C-A6BE-A269DB297564}" type="slidenum">
              <a:rPr lang="en-US" smtClean="0"/>
              <a:pPr>
                <a:defRPr/>
              </a:pPr>
              <a:t>95</a:t>
            </a:fld>
            <a:endParaRPr lang="en-US"/>
          </a:p>
        </p:txBody>
      </p:sp>
    </p:spTree>
    <p:extLst>
      <p:ext uri="{BB962C8B-B14F-4D97-AF65-F5344CB8AC3E}">
        <p14:creationId xmlns:p14="http://schemas.microsoft.com/office/powerpoint/2010/main" val="9153415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BB5131-A87A-440C-A6BE-A269DB297564}" type="slidenum">
              <a:rPr lang="en-US" smtClean="0"/>
              <a:pPr>
                <a:defRPr/>
              </a:pPr>
              <a:t>96</a:t>
            </a:fld>
            <a:endParaRPr lang="en-US"/>
          </a:p>
        </p:txBody>
      </p:sp>
    </p:spTree>
    <p:extLst>
      <p:ext uri="{BB962C8B-B14F-4D97-AF65-F5344CB8AC3E}">
        <p14:creationId xmlns:p14="http://schemas.microsoft.com/office/powerpoint/2010/main" val="11215238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0" dirty="0" smtClean="0">
                <a:solidFill>
                  <a:srgbClr val="FFC000"/>
                </a:solidFill>
              </a:rPr>
              <a:t>In May 2016, we performed a survey of MU alumni who had participated in the Medical Practicum,</a:t>
            </a:r>
            <a:r>
              <a:rPr lang="en-US" i="0" baseline="0" dirty="0" smtClean="0">
                <a:solidFill>
                  <a:srgbClr val="FFC000"/>
                </a:solidFill>
              </a:rPr>
              <a:t> in an attempt to quantify long term effects from the trip.  Everyone comes back saying that the trip “changed my life” or something similar, but we wanted to try and see if it actually did have a quantifiable effect over the course of participants’ lives.  The data are not incredibly strong due to n=64, but they do indicate some positive, self-reported influences.</a:t>
            </a:r>
          </a:p>
          <a:p>
            <a:pPr marL="0" indent="0">
              <a:buNone/>
            </a:pPr>
            <a:endParaRPr lang="en-US" i="0" dirty="0" smtClean="0">
              <a:solidFill>
                <a:srgbClr val="FFC000"/>
              </a:solidFill>
            </a:endParaRPr>
          </a:p>
          <a:p>
            <a:pPr marL="0" indent="0">
              <a:buNone/>
            </a:pPr>
            <a:r>
              <a:rPr lang="en-US" i="1" dirty="0" smtClean="0">
                <a:solidFill>
                  <a:srgbClr val="FFC000"/>
                </a:solidFill>
              </a:rPr>
              <a:t>understanding of global issues. </a:t>
            </a:r>
            <a:r>
              <a:rPr lang="en-US" dirty="0" smtClean="0">
                <a:solidFill>
                  <a:srgbClr val="FFC000"/>
                </a:solidFill>
              </a:rPr>
              <a:t> 72% strongly agree (n=64)</a:t>
            </a:r>
          </a:p>
          <a:p>
            <a:pPr marL="0" indent="0">
              <a:buNone/>
            </a:pPr>
            <a:endParaRPr lang="en-US" dirty="0" smtClean="0">
              <a:solidFill>
                <a:srgbClr val="FFC000"/>
              </a:solidFill>
            </a:endParaRPr>
          </a:p>
          <a:p>
            <a:pPr marL="0" indent="0">
              <a:buNone/>
            </a:pPr>
            <a:r>
              <a:rPr lang="en-US" i="1" dirty="0" smtClean="0">
                <a:solidFill>
                  <a:srgbClr val="FFC000"/>
                </a:solidFill>
              </a:rPr>
              <a:t>knowledge of other cultures, including their beliefs, values, perspectives, practices, and products.   </a:t>
            </a:r>
            <a:r>
              <a:rPr lang="en-US" dirty="0" smtClean="0">
                <a:solidFill>
                  <a:srgbClr val="FFC000"/>
                </a:solidFill>
              </a:rPr>
              <a:t>84% strongly agree (n=64)</a:t>
            </a:r>
          </a:p>
          <a:p>
            <a:endParaRPr lang="en-US" dirty="0"/>
          </a:p>
        </p:txBody>
      </p:sp>
      <p:sp>
        <p:nvSpPr>
          <p:cNvPr id="4" name="Slide Number Placeholder 3"/>
          <p:cNvSpPr>
            <a:spLocks noGrp="1"/>
          </p:cNvSpPr>
          <p:nvPr>
            <p:ph type="sldNum" sz="quarter" idx="10"/>
          </p:nvPr>
        </p:nvSpPr>
        <p:spPr/>
        <p:txBody>
          <a:bodyPr/>
          <a:lstStyle/>
          <a:p>
            <a:pPr>
              <a:defRPr/>
            </a:pPr>
            <a:fld id="{3402938E-4E48-4913-BFF2-A8F71250570C}" type="slidenum">
              <a:rPr lang="en-US" smtClean="0"/>
              <a:pPr>
                <a:defRPr/>
              </a:pPr>
              <a:t>97</a:t>
            </a:fld>
            <a:endParaRPr lang="en-US"/>
          </a:p>
        </p:txBody>
      </p:sp>
    </p:spTree>
    <p:extLst>
      <p:ext uri="{BB962C8B-B14F-4D97-AF65-F5344CB8AC3E}">
        <p14:creationId xmlns:p14="http://schemas.microsoft.com/office/powerpoint/2010/main" val="33777829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percentage strongly agreed (out of around 64 respondents)</a:t>
            </a:r>
            <a:endParaRPr lang="en-US" dirty="0"/>
          </a:p>
        </p:txBody>
      </p:sp>
      <p:sp>
        <p:nvSpPr>
          <p:cNvPr id="4" name="Slide Number Placeholder 3"/>
          <p:cNvSpPr>
            <a:spLocks noGrp="1"/>
          </p:cNvSpPr>
          <p:nvPr>
            <p:ph type="sldNum" sz="quarter" idx="10"/>
          </p:nvPr>
        </p:nvSpPr>
        <p:spPr/>
        <p:txBody>
          <a:bodyPr/>
          <a:lstStyle/>
          <a:p>
            <a:pPr>
              <a:defRPr/>
            </a:pPr>
            <a:fld id="{3402938E-4E48-4913-BFF2-A8F71250570C}" type="slidenum">
              <a:rPr lang="en-US" smtClean="0"/>
              <a:pPr>
                <a:defRPr/>
              </a:pPr>
              <a:t>98</a:t>
            </a:fld>
            <a:endParaRPr lang="en-US"/>
          </a:p>
        </p:txBody>
      </p:sp>
    </p:spTree>
    <p:extLst>
      <p:ext uri="{BB962C8B-B14F-4D97-AF65-F5344CB8AC3E}">
        <p14:creationId xmlns:p14="http://schemas.microsoft.com/office/powerpoint/2010/main" val="16110774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does have s</a:t>
            </a:r>
            <a:r>
              <a:rPr lang="en-US" baseline="0" dirty="0" smtClean="0"/>
              <a:t>o many a</a:t>
            </a:r>
            <a:r>
              <a:rPr lang="en-US" dirty="0" smtClean="0"/>
              <a:t>necdotes and stories</a:t>
            </a:r>
            <a:r>
              <a:rPr lang="en-US" baseline="0" dirty="0" smtClean="0"/>
              <a:t> and memories of the adventure, which is another lasting outcome.</a:t>
            </a:r>
            <a:endParaRPr lang="en-US" dirty="0"/>
          </a:p>
        </p:txBody>
      </p:sp>
      <p:sp>
        <p:nvSpPr>
          <p:cNvPr id="4" name="Slide Number Placeholder 3"/>
          <p:cNvSpPr>
            <a:spLocks noGrp="1"/>
          </p:cNvSpPr>
          <p:nvPr>
            <p:ph type="sldNum" sz="quarter" idx="10"/>
          </p:nvPr>
        </p:nvSpPr>
        <p:spPr/>
        <p:txBody>
          <a:bodyPr/>
          <a:lstStyle/>
          <a:p>
            <a:fld id="{C8C26D2E-BBD9-4A88-9097-05D3EF2BD5FF}" type="slidenum">
              <a:rPr lang="en-US" smtClean="0"/>
              <a:t>99</a:t>
            </a:fld>
            <a:endParaRPr lang="en-US"/>
          </a:p>
        </p:txBody>
      </p:sp>
    </p:spTree>
    <p:extLst>
      <p:ext uri="{BB962C8B-B14F-4D97-AF65-F5344CB8AC3E}">
        <p14:creationId xmlns:p14="http://schemas.microsoft.com/office/powerpoint/2010/main" val="13456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4F56F7-AF4B-4FEE-85FC-4A4E8CDE6672}" type="datetimeFigureOut">
              <a:rPr lang="en-US" smtClean="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401070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F56F7-AF4B-4FEE-85FC-4A4E8CDE6672}" type="datetimeFigureOut">
              <a:rPr lang="en-US" smtClean="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546762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F56F7-AF4B-4FEE-85FC-4A4E8CDE6672}" type="datetimeFigureOut">
              <a:rPr lang="en-US" smtClean="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3776250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4F56F7-AF4B-4FEE-85FC-4A4E8CDE6672}" type="datetimeFigureOut">
              <a:rPr lang="en-US" smtClean="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312138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F56F7-AF4B-4FEE-85FC-4A4E8CDE6672}" type="datetimeFigureOut">
              <a:rPr lang="en-US" smtClean="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354450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4F56F7-AF4B-4FEE-85FC-4A4E8CDE6672}" type="datetimeFigureOut">
              <a:rPr lang="en-US" smtClean="0"/>
              <a:t>11/25/2016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398014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4F56F7-AF4B-4FEE-85FC-4A4E8CDE6672}" type="datetimeFigureOut">
              <a:rPr lang="en-US" smtClean="0"/>
              <a:t>11/25/2016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2044964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4F56F7-AF4B-4FEE-85FC-4A4E8CDE6672}" type="datetimeFigureOut">
              <a:rPr lang="en-US" smtClean="0"/>
              <a:t>11/25/2016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96152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F56F7-AF4B-4FEE-85FC-4A4E8CDE6672}" type="datetimeFigureOut">
              <a:rPr lang="en-US" smtClean="0"/>
              <a:t>11/25/2016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95628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F56F7-AF4B-4FEE-85FC-4A4E8CDE6672}" type="datetimeFigureOut">
              <a:rPr lang="en-US" smtClean="0"/>
              <a:t>11/25/2016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177549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F56F7-AF4B-4FEE-85FC-4A4E8CDE6672}" type="datetimeFigureOut">
              <a:rPr lang="en-US" smtClean="0"/>
              <a:t>11/25/2016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73ECE-6875-4AE6-94F7-B5FB6D914620}" type="slidenum">
              <a:rPr lang="en-US" smtClean="0"/>
              <a:t>‹#›</a:t>
            </a:fld>
            <a:endParaRPr lang="en-US"/>
          </a:p>
        </p:txBody>
      </p:sp>
    </p:spTree>
    <p:extLst>
      <p:ext uri="{BB962C8B-B14F-4D97-AF65-F5344CB8AC3E}">
        <p14:creationId xmlns:p14="http://schemas.microsoft.com/office/powerpoint/2010/main" val="315882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F56F7-AF4B-4FEE-85FC-4A4E8CDE6672}" type="datetimeFigureOut">
              <a:rPr lang="en-US" smtClean="0"/>
              <a:t>11/25/2016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73ECE-6875-4AE6-94F7-B5FB6D914620}" type="slidenum">
              <a:rPr lang="en-US" smtClean="0"/>
              <a:t>‹#›</a:t>
            </a:fld>
            <a:endParaRPr lang="en-US"/>
          </a:p>
        </p:txBody>
      </p:sp>
    </p:spTree>
    <p:extLst>
      <p:ext uri="{BB962C8B-B14F-4D97-AF65-F5344CB8AC3E}">
        <p14:creationId xmlns:p14="http://schemas.microsoft.com/office/powerpoint/2010/main" val="15986004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jpg"/></Relationships>
</file>

<file path=ppt/slides/_rels/slide10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visit-antigua.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bestbocasrealestate.com/map.html&amp;ei=k1PaVNT-Cq_isATygoGACA&amp;bvm=bv.85761416,d.cWc&amp;psig=AFQjCNHYUDCeUr9IG2m0KaPUqxij67i3Iw&amp;ust=1423680760898813"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flickr.com/photos/128918727@N06/" TargetMode="External"/><Relationship Id="rId4" Type="http://schemas.openxmlformats.org/officeDocument/2006/relationships/hyperlink" Target="https://www.flickr.com/photos/128918727@N06/26811543634/in/album-7215766919502928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www.google.com/url?sa=i&amp;rct=j&amp;q=&amp;esrc=s&amp;source=images&amp;cd=&amp;ved=0ahUKEwjI0ZD1qbPPAhXG7yYKHfEOC4kQjB0IBg&amp;url=http://www.lahistoriaconmapas.com/atlas/landkarte-welt/Costa-Rica-geographischen-Karte.htm&amp;psig=AFQjCNHptP9yaz_ldgsU91eiVJWEWum38g&amp;ust=1475195517437812&amp;cad=rj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75.jpg"/></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jpg"/></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www.lahistoriaconmapa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5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5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96.jpg"/><Relationship Id="rId4" Type="http://schemas.openxmlformats.org/officeDocument/2006/relationships/image" Target="../media/image95.jpg"/></Relationships>
</file>

<file path=ppt/slides/_rels/slide5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5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5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5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05.jpg"/><Relationship Id="rId4" Type="http://schemas.openxmlformats.org/officeDocument/2006/relationships/image" Target="../media/image104.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6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90" y="0"/>
            <a:ext cx="8229600" cy="1143000"/>
          </a:xfrm>
        </p:spPr>
        <p:txBody>
          <a:bodyPr/>
          <a:lstStyle/>
          <a:p>
            <a:r>
              <a:rPr lang="en-US" b="1" dirty="0" smtClean="0">
                <a:latin typeface="Arial" panose="020B0604020202020204" pitchFamily="34" charset="0"/>
                <a:cs typeface="Arial" panose="020B0604020202020204" pitchFamily="34" charset="0"/>
              </a:rPr>
              <a:t>Medical Practicum: 1981-2016</a:t>
            </a:r>
            <a:endParaRPr lang="en-US"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71600"/>
            <a:ext cx="9163180" cy="4972753"/>
          </a:xfrm>
        </p:spPr>
      </p:pic>
    </p:spTree>
    <p:extLst>
      <p:ext uri="{BB962C8B-B14F-4D97-AF65-F5344CB8AC3E}">
        <p14:creationId xmlns:p14="http://schemas.microsoft.com/office/powerpoint/2010/main" val="40924123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81000"/>
            <a:ext cx="2438401" cy="1754326"/>
          </a:xfrm>
          <a:prstGeom prst="rect">
            <a:avLst/>
          </a:prstGeom>
          <a:noFill/>
        </p:spPr>
        <p:txBody>
          <a:bodyPr wrap="square" rtlCol="0">
            <a:spAutoFit/>
          </a:bodyPr>
          <a:lstStyle/>
          <a:p>
            <a:r>
              <a:rPr lang="en-US" sz="3500" b="1" dirty="0" smtClean="0">
                <a:latin typeface="Arial" panose="020B0604020202020204" pitchFamily="34" charset="0"/>
                <a:cs typeface="Arial" panose="020B0604020202020204" pitchFamily="34" charset="0"/>
              </a:rPr>
              <a:t>Medical</a:t>
            </a:r>
          </a:p>
          <a:p>
            <a:r>
              <a:rPr lang="en-US" sz="3500" b="1" dirty="0" smtClean="0">
                <a:latin typeface="Arial" panose="020B0604020202020204" pitchFamily="34" charset="0"/>
                <a:cs typeface="Arial" panose="020B0604020202020204" pitchFamily="34" charset="0"/>
              </a:rPr>
              <a:t>Practicum</a:t>
            </a:r>
          </a:p>
          <a:p>
            <a:r>
              <a:rPr lang="en-US" sz="3500" b="1" dirty="0" smtClean="0">
                <a:latin typeface="Arial" panose="020B0604020202020204" pitchFamily="34" charset="0"/>
                <a:cs typeface="Arial" panose="020B0604020202020204" pitchFamily="34" charset="0"/>
              </a:rPr>
              <a:t>Locations</a:t>
            </a:r>
            <a:endParaRPr lang="en-US" sz="3500" b="1" dirty="0">
              <a:latin typeface="Arial" panose="020B0604020202020204" pitchFamily="34" charset="0"/>
              <a:cs typeface="Arial" panose="020B0604020202020204" pitchFamily="34" charset="0"/>
            </a:endParaRPr>
          </a:p>
        </p:txBody>
      </p:sp>
      <p:grpSp>
        <p:nvGrpSpPr>
          <p:cNvPr id="3" name="Group 2"/>
          <p:cNvGrpSpPr/>
          <p:nvPr/>
        </p:nvGrpSpPr>
        <p:grpSpPr>
          <a:xfrm>
            <a:off x="2286000" y="0"/>
            <a:ext cx="7042137" cy="6867527"/>
            <a:chOff x="2150388" y="-140938"/>
            <a:chExt cx="7042137" cy="6867527"/>
          </a:xfrm>
        </p:grpSpPr>
        <p:pic>
          <p:nvPicPr>
            <p:cNvPr id="1026" name="Picture 2" descr="Map of Central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388" y="-140938"/>
              <a:ext cx="6934200" cy="6867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24200" y="1551961"/>
              <a:ext cx="304800" cy="461665"/>
            </a:xfrm>
            <a:prstGeom prst="rect">
              <a:avLst/>
            </a:prstGeom>
            <a:noFill/>
          </p:spPr>
          <p:txBody>
            <a:bodyPr wrap="square" rtlCol="0">
              <a:spAutoFit/>
            </a:bodyPr>
            <a:lstStyle/>
            <a:p>
              <a:r>
                <a:rPr lang="en-US" sz="2400" dirty="0" smtClean="0">
                  <a:solidFill>
                    <a:srgbClr val="FF0000"/>
                  </a:solidFill>
                </a:rPr>
                <a:t>1</a:t>
              </a:r>
              <a:endParaRPr lang="en-US" sz="2400" dirty="0">
                <a:solidFill>
                  <a:srgbClr val="FF0000"/>
                </a:solidFill>
              </a:endParaRPr>
            </a:p>
          </p:txBody>
        </p:sp>
        <p:sp>
          <p:nvSpPr>
            <p:cNvPr id="6" name="TextBox 5"/>
            <p:cNvSpPr txBox="1"/>
            <p:nvPr/>
          </p:nvSpPr>
          <p:spPr>
            <a:xfrm>
              <a:off x="6172200" y="4722444"/>
              <a:ext cx="228600" cy="461665"/>
            </a:xfrm>
            <a:prstGeom prst="rect">
              <a:avLst/>
            </a:prstGeom>
            <a:noFill/>
          </p:spPr>
          <p:txBody>
            <a:bodyPr wrap="square" rtlCol="0">
              <a:spAutoFit/>
            </a:bodyPr>
            <a:lstStyle/>
            <a:p>
              <a:r>
                <a:rPr lang="en-US" sz="2400" dirty="0" smtClean="0">
                  <a:solidFill>
                    <a:srgbClr val="FF0000"/>
                  </a:solidFill>
                </a:rPr>
                <a:t>2</a:t>
              </a:r>
              <a:endParaRPr lang="en-US" sz="2400" dirty="0">
                <a:solidFill>
                  <a:srgbClr val="FF0000"/>
                </a:solidFill>
              </a:endParaRPr>
            </a:p>
          </p:txBody>
        </p:sp>
        <p:sp>
          <p:nvSpPr>
            <p:cNvPr id="7" name="TextBox 6"/>
            <p:cNvSpPr txBox="1"/>
            <p:nvPr/>
          </p:nvSpPr>
          <p:spPr>
            <a:xfrm>
              <a:off x="4577443" y="2013626"/>
              <a:ext cx="609600" cy="461665"/>
            </a:xfrm>
            <a:prstGeom prst="rect">
              <a:avLst/>
            </a:prstGeom>
            <a:noFill/>
          </p:spPr>
          <p:txBody>
            <a:bodyPr wrap="square" rtlCol="0">
              <a:spAutoFit/>
            </a:bodyPr>
            <a:lstStyle/>
            <a:p>
              <a:r>
                <a:rPr lang="en-US" sz="2400" dirty="0" smtClean="0">
                  <a:solidFill>
                    <a:srgbClr val="FF0000"/>
                  </a:solidFill>
                </a:rPr>
                <a:t>3</a:t>
              </a:r>
              <a:endParaRPr lang="en-US" sz="2400" dirty="0">
                <a:solidFill>
                  <a:srgbClr val="FF0000"/>
                </a:solidFill>
              </a:endParaRPr>
            </a:p>
          </p:txBody>
        </p:sp>
        <p:sp>
          <p:nvSpPr>
            <p:cNvPr id="8" name="TextBox 7"/>
            <p:cNvSpPr txBox="1"/>
            <p:nvPr/>
          </p:nvSpPr>
          <p:spPr>
            <a:xfrm>
              <a:off x="4849586" y="3960167"/>
              <a:ext cx="381000" cy="461665"/>
            </a:xfrm>
            <a:prstGeom prst="rect">
              <a:avLst/>
            </a:prstGeom>
            <a:noFill/>
          </p:spPr>
          <p:txBody>
            <a:bodyPr wrap="square" rtlCol="0">
              <a:spAutoFit/>
            </a:bodyPr>
            <a:lstStyle/>
            <a:p>
              <a:r>
                <a:rPr lang="en-US" sz="2400" dirty="0" smtClean="0">
                  <a:solidFill>
                    <a:srgbClr val="FF0000"/>
                  </a:solidFill>
                </a:rPr>
                <a:t>5</a:t>
              </a:r>
              <a:endParaRPr lang="en-US" sz="2400" dirty="0">
                <a:solidFill>
                  <a:srgbClr val="FF0000"/>
                </a:solidFill>
              </a:endParaRPr>
            </a:p>
          </p:txBody>
        </p:sp>
        <p:sp>
          <p:nvSpPr>
            <p:cNvPr id="9" name="TextBox 8"/>
            <p:cNvSpPr txBox="1"/>
            <p:nvPr/>
          </p:nvSpPr>
          <p:spPr>
            <a:xfrm>
              <a:off x="4506686" y="2915137"/>
              <a:ext cx="435429" cy="461665"/>
            </a:xfrm>
            <a:prstGeom prst="rect">
              <a:avLst/>
            </a:prstGeom>
            <a:noFill/>
          </p:spPr>
          <p:txBody>
            <a:bodyPr wrap="square" rtlCol="0">
              <a:spAutoFit/>
            </a:bodyPr>
            <a:lstStyle/>
            <a:p>
              <a:r>
                <a:rPr lang="en-US" sz="2400" dirty="0" smtClean="0">
                  <a:solidFill>
                    <a:srgbClr val="FF0000"/>
                  </a:solidFill>
                </a:rPr>
                <a:t>6</a:t>
              </a:r>
              <a:endParaRPr lang="en-US" sz="2400" dirty="0">
                <a:solidFill>
                  <a:srgbClr val="FF0000"/>
                </a:solidFill>
              </a:endParaRPr>
            </a:p>
          </p:txBody>
        </p:sp>
        <p:pic>
          <p:nvPicPr>
            <p:cNvPr id="1028" name="Picture 4" descr="Map of Hispaniola"/>
            <p:cNvPicPr>
              <a:picLocks noChangeAspect="1" noChangeArrowheads="1"/>
            </p:cNvPicPr>
            <p:nvPr/>
          </p:nvPicPr>
          <p:blipFill rotWithShape="1">
            <a:blip r:embed="rId4">
              <a:extLst>
                <a:ext uri="{28A0092B-C50C-407E-A947-70E740481C1C}">
                  <a14:useLocalDpi xmlns:a14="http://schemas.microsoft.com/office/drawing/2010/main" val="0"/>
                </a:ext>
              </a:extLst>
            </a:blip>
            <a:srcRect l="2687"/>
            <a:stretch/>
          </p:blipFill>
          <p:spPr bwMode="auto">
            <a:xfrm>
              <a:off x="5791200" y="12243"/>
              <a:ext cx="3401325" cy="18175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96200" y="876104"/>
              <a:ext cx="76200" cy="369332"/>
            </a:xfrm>
            <a:prstGeom prst="rect">
              <a:avLst/>
            </a:prstGeom>
            <a:noFill/>
          </p:spPr>
          <p:txBody>
            <a:bodyPr wrap="square" rtlCol="0">
              <a:spAutoFit/>
            </a:bodyPr>
            <a:lstStyle/>
            <a:p>
              <a:endParaRPr lang="en-US" dirty="0"/>
            </a:p>
          </p:txBody>
        </p:sp>
        <p:sp>
          <p:nvSpPr>
            <p:cNvPr id="11" name="TextBox 10"/>
            <p:cNvSpPr txBox="1"/>
            <p:nvPr/>
          </p:nvSpPr>
          <p:spPr>
            <a:xfrm>
              <a:off x="7315200" y="876104"/>
              <a:ext cx="381000" cy="461665"/>
            </a:xfrm>
            <a:prstGeom prst="rect">
              <a:avLst/>
            </a:prstGeom>
            <a:noFill/>
          </p:spPr>
          <p:txBody>
            <a:bodyPr wrap="square" rtlCol="0">
              <a:spAutoFit/>
            </a:bodyPr>
            <a:lstStyle/>
            <a:p>
              <a:r>
                <a:rPr lang="en-US" sz="2400" dirty="0" smtClean="0">
                  <a:solidFill>
                    <a:srgbClr val="FF0000"/>
                  </a:solidFill>
                </a:rPr>
                <a:t>4</a:t>
              </a:r>
              <a:endParaRPr lang="en-US" sz="2400" dirty="0">
                <a:solidFill>
                  <a:srgbClr val="FF0000"/>
                </a:solidFill>
              </a:endParaRPr>
            </a:p>
          </p:txBody>
        </p:sp>
        <p:sp>
          <p:nvSpPr>
            <p:cNvPr id="4" name="TextBox 3"/>
            <p:cNvSpPr txBox="1"/>
            <p:nvPr/>
          </p:nvSpPr>
          <p:spPr>
            <a:xfrm>
              <a:off x="6377492" y="6293822"/>
              <a:ext cx="2286000" cy="400110"/>
            </a:xfrm>
            <a:prstGeom prst="rect">
              <a:avLst/>
            </a:prstGeom>
            <a:noFill/>
          </p:spPr>
          <p:txBody>
            <a:bodyPr wrap="square" rtlCol="0">
              <a:spAutoFit/>
            </a:bodyPr>
            <a:lstStyle/>
            <a:p>
              <a:r>
                <a:rPr lang="en-US" sz="1000" dirty="0"/>
                <a:t>worldatlas.com/</a:t>
              </a:r>
              <a:r>
                <a:rPr lang="en-US" sz="1000" dirty="0" err="1"/>
                <a:t>webimage</a:t>
              </a:r>
              <a:r>
                <a:rPr lang="en-US" sz="1000" dirty="0" smtClean="0"/>
                <a:t>/</a:t>
              </a:r>
            </a:p>
            <a:p>
              <a:r>
                <a:rPr lang="en-US" sz="1000" dirty="0" err="1" smtClean="0"/>
                <a:t>countrys</a:t>
              </a:r>
              <a:r>
                <a:rPr lang="en-US" sz="1000" dirty="0" smtClean="0"/>
                <a:t>/camerica.htm</a:t>
              </a:r>
              <a:endParaRPr lang="en-US" sz="1000" dirty="0"/>
            </a:p>
          </p:txBody>
        </p:sp>
      </p:grpSp>
    </p:spTree>
    <p:extLst>
      <p:ext uri="{BB962C8B-B14F-4D97-AF65-F5344CB8AC3E}">
        <p14:creationId xmlns:p14="http://schemas.microsoft.com/office/powerpoint/2010/main" val="29432134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79"/>
            <a:ext cx="8229600" cy="1143000"/>
          </a:xfrm>
        </p:spPr>
        <p:txBody>
          <a:bodyPr/>
          <a:lstStyle/>
          <a:p>
            <a:r>
              <a:rPr lang="en-US" b="1" dirty="0" smtClean="0"/>
              <a:t>Acknowledgements</a:t>
            </a:r>
            <a:endParaRPr lang="en-US" b="1" dirty="0"/>
          </a:p>
        </p:txBody>
      </p:sp>
      <p:sp>
        <p:nvSpPr>
          <p:cNvPr id="3" name="Content Placeholder 2"/>
          <p:cNvSpPr>
            <a:spLocks noGrp="1"/>
          </p:cNvSpPr>
          <p:nvPr>
            <p:ph idx="1"/>
          </p:nvPr>
        </p:nvSpPr>
        <p:spPr>
          <a:xfrm>
            <a:off x="457200" y="990600"/>
            <a:ext cx="8229600" cy="5867400"/>
          </a:xfrm>
        </p:spPr>
        <p:txBody>
          <a:bodyPr>
            <a:normAutofit/>
          </a:bodyPr>
          <a:lstStyle/>
          <a:p>
            <a:pPr marL="0" indent="0">
              <a:spcBef>
                <a:spcPts val="0"/>
              </a:spcBef>
              <a:spcAft>
                <a:spcPts val="900"/>
              </a:spcAft>
              <a:buNone/>
            </a:pPr>
            <a:r>
              <a:rPr lang="en-US" dirty="0" smtClean="0"/>
              <a:t>Providers</a:t>
            </a:r>
          </a:p>
          <a:p>
            <a:pPr marL="0" indent="0">
              <a:spcBef>
                <a:spcPts val="0"/>
              </a:spcBef>
              <a:spcAft>
                <a:spcPts val="900"/>
              </a:spcAft>
              <a:buNone/>
            </a:pPr>
            <a:endParaRPr lang="en-US" dirty="0"/>
          </a:p>
          <a:p>
            <a:pPr marL="0" indent="0">
              <a:spcBef>
                <a:spcPts val="0"/>
              </a:spcBef>
              <a:buNone/>
            </a:pPr>
            <a:r>
              <a:rPr lang="en-US" dirty="0" smtClean="0"/>
              <a:t>Donors</a:t>
            </a:r>
          </a:p>
          <a:p>
            <a:pPr marL="0" indent="0">
              <a:spcBef>
                <a:spcPts val="0"/>
              </a:spcBef>
              <a:buNone/>
            </a:pPr>
            <a:endParaRPr lang="en-US" dirty="0" smtClean="0"/>
          </a:p>
          <a:p>
            <a:pPr marL="0" indent="0">
              <a:spcBef>
                <a:spcPts val="0"/>
              </a:spcBef>
              <a:buNone/>
            </a:pPr>
            <a:r>
              <a:rPr lang="en-US" dirty="0"/>
              <a:t>	</a:t>
            </a:r>
            <a:r>
              <a:rPr lang="en-US" dirty="0" smtClean="0"/>
              <a:t>Medicines and Supplies</a:t>
            </a:r>
          </a:p>
          <a:p>
            <a:pPr marL="0" indent="0">
              <a:spcBef>
                <a:spcPts val="0"/>
              </a:spcBef>
              <a:spcAft>
                <a:spcPts val="900"/>
              </a:spcAft>
              <a:buNone/>
            </a:pPr>
            <a:r>
              <a:rPr lang="en-US" dirty="0" smtClean="0"/>
              <a:t>	Med. </a:t>
            </a:r>
            <a:r>
              <a:rPr lang="en-US" dirty="0" err="1" smtClean="0"/>
              <a:t>Pract</a:t>
            </a:r>
            <a:r>
              <a:rPr lang="en-US" dirty="0" smtClean="0"/>
              <a:t>. Endowment</a:t>
            </a:r>
          </a:p>
          <a:p>
            <a:pPr marL="0" indent="0">
              <a:spcBef>
                <a:spcPts val="0"/>
              </a:spcBef>
              <a:spcAft>
                <a:spcPts val="900"/>
              </a:spcAft>
              <a:buNone/>
            </a:pPr>
            <a:endParaRPr lang="en-US" dirty="0" smtClean="0"/>
          </a:p>
          <a:p>
            <a:pPr marL="0" indent="0">
              <a:spcBef>
                <a:spcPts val="0"/>
              </a:spcBef>
              <a:spcAft>
                <a:spcPts val="900"/>
              </a:spcAft>
              <a:buNone/>
            </a:pPr>
            <a:r>
              <a:rPr lang="en-US" dirty="0" smtClean="0"/>
              <a:t>In-Country Partners</a:t>
            </a:r>
          </a:p>
          <a:p>
            <a:pPr marL="0" indent="0">
              <a:spcBef>
                <a:spcPts val="0"/>
              </a:spcBef>
              <a:spcAft>
                <a:spcPts val="900"/>
              </a:spcAft>
              <a:buNone/>
            </a:pPr>
            <a:endParaRPr lang="en-US" dirty="0" smtClean="0"/>
          </a:p>
          <a:p>
            <a:pPr marL="0" indent="0">
              <a:spcBef>
                <a:spcPts val="0"/>
              </a:spcBef>
              <a:spcAft>
                <a:spcPts val="900"/>
              </a:spcAft>
              <a:buNone/>
            </a:pPr>
            <a:r>
              <a:rPr lang="en-US" dirty="0" smtClean="0"/>
              <a:t>Host Communities</a:t>
            </a:r>
          </a:p>
          <a:p>
            <a:pPr marL="0" indent="0">
              <a:spcAft>
                <a:spcPts val="900"/>
              </a:spcAft>
              <a:buNone/>
            </a:pPr>
            <a:endParaRPr lang="en-US" dirty="0" smtClean="0"/>
          </a:p>
          <a:p>
            <a:pPr marL="0" indent="0">
              <a:buNone/>
            </a:pPr>
            <a:endParaRPr lang="en-US" dirty="0"/>
          </a:p>
        </p:txBody>
      </p:sp>
      <p:pic>
        <p:nvPicPr>
          <p:cNvPr id="4" name="Picture 2" descr="Profile Picture of Brotherhood Mutual Insurance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09800"/>
            <a:ext cx="1562100" cy="146367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5074" y="3765658"/>
            <a:ext cx="851866" cy="85186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108" t="26568" r="3892" b="23432"/>
          <a:stretch/>
        </p:blipFill>
        <p:spPr>
          <a:xfrm>
            <a:off x="7879192" y="3887383"/>
            <a:ext cx="1095151" cy="608417"/>
          </a:xfrm>
          <a:prstGeom prst="rect">
            <a:avLst/>
          </a:prstGeom>
        </p:spPr>
      </p:pic>
      <p:sp>
        <p:nvSpPr>
          <p:cNvPr id="8" name="TextBox 7"/>
          <p:cNvSpPr txBox="1"/>
          <p:nvPr/>
        </p:nvSpPr>
        <p:spPr>
          <a:xfrm>
            <a:off x="6905536" y="4676696"/>
            <a:ext cx="1924227" cy="1384995"/>
          </a:xfrm>
          <a:prstGeom prst="rect">
            <a:avLst/>
          </a:prstGeom>
          <a:noFill/>
        </p:spPr>
        <p:txBody>
          <a:bodyPr wrap="square" rtlCol="0">
            <a:spAutoFit/>
          </a:bodyPr>
          <a:lstStyle/>
          <a:p>
            <a:pPr algn="ctr"/>
            <a:r>
              <a:rPr lang="en-US" sz="2800" dirty="0" smtClean="0"/>
              <a:t>Manchester Family Dentistry</a:t>
            </a:r>
            <a:endParaRPr lang="en-US" sz="2800" dirty="0"/>
          </a:p>
        </p:txBody>
      </p:sp>
    </p:spTree>
    <p:extLst>
      <p:ext uri="{BB962C8B-B14F-4D97-AF65-F5344CB8AC3E}">
        <p14:creationId xmlns:p14="http://schemas.microsoft.com/office/powerpoint/2010/main" val="33543703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74630"/>
            <a:ext cx="7543800" cy="4908740"/>
          </a:xfrm>
          <a:prstGeom prst="rect">
            <a:avLst/>
          </a:prstGeom>
        </p:spPr>
      </p:pic>
      <p:sp>
        <p:nvSpPr>
          <p:cNvPr id="2" name="Title 1"/>
          <p:cNvSpPr>
            <a:spLocks noGrp="1"/>
          </p:cNvSpPr>
          <p:nvPr>
            <p:ph type="title"/>
          </p:nvPr>
        </p:nvSpPr>
        <p:spPr>
          <a:xfrm>
            <a:off x="495300" y="18197"/>
            <a:ext cx="8229600" cy="1143000"/>
          </a:xfrm>
        </p:spPr>
        <p:txBody>
          <a:bodyPr/>
          <a:lstStyle/>
          <a:p>
            <a:r>
              <a:rPr lang="en-US" b="1" dirty="0" smtClean="0"/>
              <a:t>Future</a:t>
            </a:r>
            <a:endParaRPr lang="en-US" b="1" dirty="0"/>
          </a:p>
        </p:txBody>
      </p:sp>
      <p:sp>
        <p:nvSpPr>
          <p:cNvPr id="3" name="Content Placeholder 2"/>
          <p:cNvSpPr>
            <a:spLocks noGrp="1"/>
          </p:cNvSpPr>
          <p:nvPr>
            <p:ph idx="1"/>
          </p:nvPr>
        </p:nvSpPr>
        <p:spPr>
          <a:xfrm>
            <a:off x="0" y="6172200"/>
            <a:ext cx="9144000" cy="685800"/>
          </a:xfrm>
        </p:spPr>
        <p:txBody>
          <a:bodyPr/>
          <a:lstStyle/>
          <a:p>
            <a:pPr marL="0" indent="0" algn="ctr">
              <a:buNone/>
            </a:pPr>
            <a:r>
              <a:rPr lang="en-US" dirty="0" smtClean="0"/>
              <a:t>www.Medical</a:t>
            </a:r>
            <a:r>
              <a:rPr lang="en-US" sz="600" dirty="0" smtClean="0"/>
              <a:t> </a:t>
            </a:r>
            <a:r>
              <a:rPr lang="en-US" dirty="0" smtClean="0"/>
              <a:t>Practicum.org</a:t>
            </a:r>
          </a:p>
        </p:txBody>
      </p:sp>
    </p:spTree>
    <p:extLst>
      <p:ext uri="{BB962C8B-B14F-4D97-AF65-F5344CB8AC3E}">
        <p14:creationId xmlns:p14="http://schemas.microsoft.com/office/powerpoint/2010/main" val="24024378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00234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600200"/>
            <a:ext cx="7620000" cy="3108543"/>
          </a:xfrm>
          <a:prstGeom prst="rect">
            <a:avLst/>
          </a:prstGeom>
        </p:spPr>
        <p:txBody>
          <a:bodyPr wrap="square">
            <a:spAutoFit/>
          </a:bodyPr>
          <a:lstStyle/>
          <a:p>
            <a:pPr lvl="0"/>
            <a:r>
              <a:rPr lang="en-US" sz="2800" dirty="0" smtClean="0">
                <a:latin typeface="Arial" panose="020B0604020202020204" pitchFamily="34" charset="0"/>
                <a:cs typeface="Arial" panose="020B0604020202020204" pitchFamily="34" charset="0"/>
              </a:rPr>
              <a:t>1. Permission </a:t>
            </a:r>
            <a:r>
              <a:rPr lang="en-US" sz="2800" dirty="0">
                <a:latin typeface="Arial" panose="020B0604020202020204" pitchFamily="34" charset="0"/>
                <a:cs typeface="Arial" panose="020B0604020202020204" pitchFamily="34" charset="0"/>
              </a:rPr>
              <a:t>for entering </a:t>
            </a:r>
            <a:r>
              <a:rPr lang="en-US" sz="2800" dirty="0" smtClean="0">
                <a:latin typeface="Arial" panose="020B0604020202020204" pitchFamily="34" charset="0"/>
                <a:cs typeface="Arial" panose="020B0604020202020204" pitchFamily="34" charset="0"/>
              </a:rPr>
              <a:t>country.</a:t>
            </a:r>
          </a:p>
          <a:p>
            <a:pPr lvl="0"/>
            <a:endParaRPr lang="en-US" sz="2800" dirty="0">
              <a:latin typeface="Arial" panose="020B0604020202020204" pitchFamily="34" charset="0"/>
              <a:cs typeface="Arial" panose="020B0604020202020204" pitchFamily="34" charset="0"/>
            </a:endParaRPr>
          </a:p>
          <a:p>
            <a:pPr lvl="0"/>
            <a:r>
              <a:rPr lang="en-US" sz="2800" dirty="0" smtClean="0">
                <a:latin typeface="Arial" panose="020B0604020202020204" pitchFamily="34" charset="0"/>
                <a:cs typeface="Arial" panose="020B0604020202020204" pitchFamily="34" charset="0"/>
              </a:rPr>
              <a:t>2. Support and facilities at locale.</a:t>
            </a:r>
          </a:p>
          <a:p>
            <a:pPr lvl="0"/>
            <a:endParaRPr lang="en-US" sz="2800" dirty="0">
              <a:latin typeface="Arial" panose="020B0604020202020204" pitchFamily="34" charset="0"/>
              <a:cs typeface="Arial" panose="020B0604020202020204" pitchFamily="34" charset="0"/>
            </a:endParaRPr>
          </a:p>
          <a:p>
            <a:pPr lvl="0"/>
            <a:r>
              <a:rPr lang="en-US" sz="2800" dirty="0" smtClean="0">
                <a:latin typeface="Arial" panose="020B0604020202020204" pitchFamily="34" charset="0"/>
                <a:cs typeface="Arial" panose="020B0604020202020204" pitchFamily="34" charset="0"/>
              </a:rPr>
              <a:t>3. High health care need.</a:t>
            </a:r>
          </a:p>
          <a:p>
            <a:pPr lvl="0"/>
            <a:endParaRPr lang="en-US" sz="2800" dirty="0">
              <a:latin typeface="Arial" panose="020B0604020202020204" pitchFamily="34" charset="0"/>
              <a:cs typeface="Arial" panose="020B0604020202020204" pitchFamily="34" charset="0"/>
            </a:endParaRPr>
          </a:p>
          <a:p>
            <a:pPr lvl="0"/>
            <a:r>
              <a:rPr lang="en-US" sz="2800" dirty="0" smtClean="0">
                <a:latin typeface="Arial" panose="020B0604020202020204" pitchFamily="34" charset="0"/>
                <a:cs typeface="Arial" panose="020B0604020202020204" pitchFamily="34" charset="0"/>
              </a:rPr>
              <a:t>4. Cultural experience for </a:t>
            </a:r>
            <a:r>
              <a:rPr lang="en-US" sz="2800" dirty="0">
                <a:latin typeface="Arial" panose="020B0604020202020204" pitchFamily="34" charset="0"/>
                <a:cs typeface="Arial" panose="020B0604020202020204" pitchFamily="34" charset="0"/>
              </a:rPr>
              <a:t>students</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0" y="152400"/>
            <a:ext cx="9144000" cy="646331"/>
          </a:xfrm>
          <a:prstGeom prst="rect">
            <a:avLst/>
          </a:prstGeom>
        </p:spPr>
        <p:txBody>
          <a:bodyPr wrap="square">
            <a:spAutoFit/>
          </a:bodyPr>
          <a:lstStyle/>
          <a:p>
            <a:pPr algn="ctr"/>
            <a:r>
              <a:rPr lang="en-US" sz="3600" b="1" dirty="0" smtClean="0">
                <a:latin typeface="Arial" panose="020B0604020202020204" pitchFamily="34" charset="0"/>
                <a:cs typeface="Arial" panose="020B0604020202020204" pitchFamily="34" charset="0"/>
              </a:rPr>
              <a:t>Location Requirements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079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480" y="22436"/>
            <a:ext cx="6477000" cy="6865619"/>
          </a:xfrm>
          <a:prstGeom prst="rect">
            <a:avLst/>
          </a:prstGeom>
        </p:spPr>
      </p:pic>
      <p:sp>
        <p:nvSpPr>
          <p:cNvPr id="5" name="TextBox 4"/>
          <p:cNvSpPr txBox="1"/>
          <p:nvPr/>
        </p:nvSpPr>
        <p:spPr>
          <a:xfrm>
            <a:off x="7315200" y="6121126"/>
            <a:ext cx="1828800" cy="246221"/>
          </a:xfrm>
          <a:prstGeom prst="rect">
            <a:avLst/>
          </a:prstGeom>
          <a:noFill/>
        </p:spPr>
        <p:txBody>
          <a:bodyPr wrap="square" rtlCol="0">
            <a:spAutoFit/>
          </a:bodyPr>
          <a:lstStyle/>
          <a:p>
            <a:r>
              <a:rPr lang="en-US" sz="1000" dirty="0">
                <a:hlinkClick r:id="rId4"/>
              </a:rPr>
              <a:t>www.visit-antigua.com</a:t>
            </a:r>
            <a:endParaRPr lang="en-US" sz="1000" dirty="0"/>
          </a:p>
        </p:txBody>
      </p:sp>
      <p:sp>
        <p:nvSpPr>
          <p:cNvPr id="4" name="TextBox 3"/>
          <p:cNvSpPr txBox="1"/>
          <p:nvPr/>
        </p:nvSpPr>
        <p:spPr>
          <a:xfrm>
            <a:off x="7698887" y="3817172"/>
            <a:ext cx="304800"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6" name="TextBox 5"/>
          <p:cNvSpPr txBox="1"/>
          <p:nvPr/>
        </p:nvSpPr>
        <p:spPr>
          <a:xfrm>
            <a:off x="7851287" y="3886200"/>
            <a:ext cx="1140313" cy="369332"/>
          </a:xfrm>
          <a:prstGeom prst="rect">
            <a:avLst/>
          </a:prstGeom>
          <a:noFill/>
        </p:spPr>
        <p:txBody>
          <a:bodyPr wrap="square" rtlCol="0">
            <a:spAutoFit/>
          </a:bodyPr>
          <a:lstStyle/>
          <a:p>
            <a:r>
              <a:rPr lang="en-US" dirty="0" err="1" smtClean="0"/>
              <a:t>Mariscos</a:t>
            </a:r>
            <a:endParaRPr lang="en-US" dirty="0"/>
          </a:p>
        </p:txBody>
      </p:sp>
      <p:sp>
        <p:nvSpPr>
          <p:cNvPr id="7" name="TextBox 6"/>
          <p:cNvSpPr txBox="1"/>
          <p:nvPr/>
        </p:nvSpPr>
        <p:spPr>
          <a:xfrm>
            <a:off x="66304" y="1447800"/>
            <a:ext cx="2621280" cy="954107"/>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Episcopal church</a:t>
            </a:r>
            <a:endParaRPr lang="en-US" sz="2800" dirty="0">
              <a:latin typeface="Arial" panose="020B0604020202020204" pitchFamily="34" charset="0"/>
              <a:cs typeface="Arial" panose="020B0604020202020204" pitchFamily="34" charset="0"/>
            </a:endParaRPr>
          </a:p>
        </p:txBody>
      </p:sp>
      <p:sp>
        <p:nvSpPr>
          <p:cNvPr id="2" name="TextBox 1"/>
          <p:cNvSpPr txBox="1"/>
          <p:nvPr/>
        </p:nvSpPr>
        <p:spPr>
          <a:xfrm>
            <a:off x="66304" y="784830"/>
            <a:ext cx="2524496"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1981</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42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0" y="333009"/>
            <a:ext cx="8534400" cy="6124847"/>
            <a:chOff x="304800" y="602745"/>
            <a:chExt cx="8534400" cy="612484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02745"/>
              <a:ext cx="8534400" cy="6124847"/>
            </a:xfrm>
            <a:prstGeom prst="rect">
              <a:avLst/>
            </a:prstGeom>
            <a:ln>
              <a:noFill/>
            </a:ln>
          </p:spPr>
        </p:pic>
        <p:sp>
          <p:nvSpPr>
            <p:cNvPr id="3" name="TextBox 2"/>
            <p:cNvSpPr txBox="1"/>
            <p:nvPr/>
          </p:nvSpPr>
          <p:spPr>
            <a:xfrm>
              <a:off x="1970314" y="5181600"/>
              <a:ext cx="298692"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4" name="TextBox 3"/>
            <p:cNvSpPr txBox="1"/>
            <p:nvPr/>
          </p:nvSpPr>
          <p:spPr>
            <a:xfrm>
              <a:off x="1404257" y="5052108"/>
              <a:ext cx="1132114" cy="369332"/>
            </a:xfrm>
            <a:prstGeom prst="rect">
              <a:avLst/>
            </a:prstGeom>
            <a:noFill/>
          </p:spPr>
          <p:txBody>
            <a:bodyPr wrap="square" rtlCol="0">
              <a:spAutoFit/>
            </a:bodyPr>
            <a:lstStyle/>
            <a:p>
              <a:r>
                <a:rPr lang="en-US" dirty="0" smtClean="0">
                  <a:solidFill>
                    <a:schemeClr val="bg1"/>
                  </a:solidFill>
                </a:rPr>
                <a:t>Izabal</a:t>
              </a:r>
              <a:endParaRPr lang="en-US" dirty="0">
                <a:solidFill>
                  <a:schemeClr val="bg1"/>
                </a:solidFill>
              </a:endParaRPr>
            </a:p>
          </p:txBody>
        </p:sp>
        <p:sp>
          <p:nvSpPr>
            <p:cNvPr id="5" name="TextBox 4"/>
            <p:cNvSpPr txBox="1"/>
            <p:nvPr/>
          </p:nvSpPr>
          <p:spPr>
            <a:xfrm>
              <a:off x="3918858" y="4562682"/>
              <a:ext cx="228600"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6" name="TextBox 5"/>
            <p:cNvSpPr txBox="1"/>
            <p:nvPr/>
          </p:nvSpPr>
          <p:spPr>
            <a:xfrm>
              <a:off x="4147458" y="4495800"/>
              <a:ext cx="1415142" cy="338554"/>
            </a:xfrm>
            <a:prstGeom prst="rect">
              <a:avLst/>
            </a:prstGeom>
            <a:noFill/>
          </p:spPr>
          <p:txBody>
            <a:bodyPr wrap="square" rtlCol="0">
              <a:spAutoFit/>
            </a:bodyPr>
            <a:lstStyle/>
            <a:p>
              <a:r>
                <a:rPr lang="en-US" sz="1600" dirty="0" smtClean="0">
                  <a:solidFill>
                    <a:schemeClr val="bg1"/>
                  </a:solidFill>
                </a:rPr>
                <a:t>Boca </a:t>
              </a:r>
              <a:r>
                <a:rPr lang="en-US" sz="1600" dirty="0" err="1" smtClean="0">
                  <a:solidFill>
                    <a:schemeClr val="bg1"/>
                  </a:solidFill>
                </a:rPr>
                <a:t>Ancha</a:t>
              </a:r>
              <a:endParaRPr lang="en-US" sz="1600" dirty="0">
                <a:solidFill>
                  <a:schemeClr val="bg1"/>
                </a:solidFill>
              </a:endParaRPr>
            </a:p>
          </p:txBody>
        </p:sp>
        <p:sp>
          <p:nvSpPr>
            <p:cNvPr id="7" name="TextBox 6"/>
            <p:cNvSpPr txBox="1"/>
            <p:nvPr/>
          </p:nvSpPr>
          <p:spPr>
            <a:xfrm>
              <a:off x="4030437" y="3886905"/>
              <a:ext cx="234042"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8" name="TextBox 7"/>
            <p:cNvSpPr txBox="1"/>
            <p:nvPr/>
          </p:nvSpPr>
          <p:spPr>
            <a:xfrm>
              <a:off x="3200400" y="4038600"/>
              <a:ext cx="1219200" cy="338554"/>
            </a:xfrm>
            <a:prstGeom prst="rect">
              <a:avLst/>
            </a:prstGeom>
            <a:noFill/>
          </p:spPr>
          <p:txBody>
            <a:bodyPr wrap="square" rtlCol="0">
              <a:spAutoFit/>
            </a:bodyPr>
            <a:lstStyle/>
            <a:p>
              <a:r>
                <a:rPr lang="en-US" sz="1600" dirty="0" smtClean="0">
                  <a:solidFill>
                    <a:schemeClr val="bg1"/>
                  </a:solidFill>
                </a:rPr>
                <a:t>San Felipe</a:t>
              </a:r>
              <a:endParaRPr lang="en-US" sz="1600" dirty="0">
                <a:solidFill>
                  <a:schemeClr val="bg1"/>
                </a:solidFill>
              </a:endParaRPr>
            </a:p>
          </p:txBody>
        </p:sp>
        <p:sp>
          <p:nvSpPr>
            <p:cNvPr id="9" name="TextBox 8"/>
            <p:cNvSpPr txBox="1"/>
            <p:nvPr/>
          </p:nvSpPr>
          <p:spPr>
            <a:xfrm>
              <a:off x="4264479" y="5562600"/>
              <a:ext cx="155121"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10" name="TextBox 9"/>
            <p:cNvSpPr txBox="1"/>
            <p:nvPr/>
          </p:nvSpPr>
          <p:spPr>
            <a:xfrm>
              <a:off x="3429000" y="5824210"/>
              <a:ext cx="1426029" cy="338554"/>
            </a:xfrm>
            <a:prstGeom prst="rect">
              <a:avLst/>
            </a:prstGeom>
            <a:noFill/>
          </p:spPr>
          <p:txBody>
            <a:bodyPr wrap="square" rtlCol="0">
              <a:spAutoFit/>
            </a:bodyPr>
            <a:lstStyle/>
            <a:p>
              <a:r>
                <a:rPr lang="en-US" sz="1600" dirty="0" err="1" smtClean="0">
                  <a:solidFill>
                    <a:schemeClr val="bg1"/>
                  </a:solidFill>
                </a:rPr>
                <a:t>Cruce</a:t>
              </a:r>
              <a:r>
                <a:rPr lang="en-US" sz="1600" dirty="0" smtClean="0">
                  <a:solidFill>
                    <a:schemeClr val="bg1"/>
                  </a:solidFill>
                </a:rPr>
                <a:t> Virginia</a:t>
              </a:r>
              <a:endParaRPr lang="en-US" sz="1600" dirty="0">
                <a:solidFill>
                  <a:schemeClr val="bg1"/>
                </a:solidFill>
              </a:endParaRPr>
            </a:p>
          </p:txBody>
        </p:sp>
      </p:grpSp>
      <p:sp>
        <p:nvSpPr>
          <p:cNvPr id="11" name="TextBox 10"/>
          <p:cNvSpPr txBox="1"/>
          <p:nvPr/>
        </p:nvSpPr>
        <p:spPr>
          <a:xfrm>
            <a:off x="7239000" y="6085820"/>
            <a:ext cx="1752600" cy="400110"/>
          </a:xfrm>
          <a:prstGeom prst="rect">
            <a:avLst/>
          </a:prstGeom>
          <a:noFill/>
        </p:spPr>
        <p:txBody>
          <a:bodyPr wrap="square" rtlCol="0">
            <a:spAutoFit/>
          </a:bodyPr>
          <a:lstStyle/>
          <a:p>
            <a:r>
              <a:rPr lang="en-US" sz="1000" dirty="0"/>
              <a:t>mayaparadise.com/</a:t>
            </a:r>
          </a:p>
          <a:p>
            <a:r>
              <a:rPr lang="en-US" sz="1000" dirty="0"/>
              <a:t>riomap1.htm</a:t>
            </a:r>
          </a:p>
        </p:txBody>
      </p:sp>
    </p:spTree>
    <p:extLst>
      <p:ext uri="{BB962C8B-B14F-4D97-AF65-F5344CB8AC3E}">
        <p14:creationId xmlns:p14="http://schemas.microsoft.com/office/powerpoint/2010/main" val="4095191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46" y="76200"/>
            <a:ext cx="9120554" cy="2492990"/>
          </a:xfrm>
          <a:prstGeom prst="rect">
            <a:avLst/>
          </a:prstGeom>
        </p:spPr>
        <p:txBody>
          <a:bodyPr wrap="square">
            <a:spAutoFit/>
          </a:bodyPr>
          <a:lstStyle/>
          <a:p>
            <a:pPr algn="ctr"/>
            <a:r>
              <a:rPr lang="en-US" sz="3600" b="1" dirty="0" smtClean="0">
                <a:latin typeface="Arial" panose="020B0604020202020204" pitchFamily="34" charset="0"/>
                <a:cs typeface="Arial" panose="020B0604020202020204" pitchFamily="34" charset="0"/>
              </a:rPr>
              <a:t>Medical Professionals</a:t>
            </a:r>
          </a:p>
          <a:p>
            <a:endParaRPr lang="en-US" dirty="0" smtClean="0"/>
          </a:p>
          <a:p>
            <a:r>
              <a:rPr lang="en-US" dirty="0" smtClean="0"/>
              <a:t>					</a:t>
            </a:r>
            <a:r>
              <a:rPr lang="en-US" dirty="0"/>
              <a:t> </a:t>
            </a:r>
            <a:r>
              <a:rPr lang="en-US" dirty="0" smtClean="0"/>
              <a:t>             </a:t>
            </a:r>
            <a:r>
              <a:rPr lang="en-US" sz="2800" dirty="0" smtClean="0"/>
              <a:t> </a:t>
            </a:r>
            <a:r>
              <a:rPr lang="en-US" sz="2800" dirty="0">
                <a:latin typeface="Arial" panose="020B0604020202020204" pitchFamily="34" charset="0"/>
                <a:cs typeface="Arial" panose="020B0604020202020204" pitchFamily="34" charset="0"/>
              </a:rPr>
              <a:t>Rick Myers, DDS, </a:t>
            </a:r>
            <a:r>
              <a:rPr lang="en-US" sz="2800" dirty="0" smtClean="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69</a:t>
            </a:r>
          </a:p>
          <a:p>
            <a:endParaRPr lang="en-US" dirty="0" smtClean="0"/>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Don </a:t>
            </a:r>
            <a:r>
              <a:rPr lang="en-US" sz="2800" dirty="0">
                <a:latin typeface="Arial" panose="020B0604020202020204" pitchFamily="34" charset="0"/>
                <a:cs typeface="Arial" panose="020B0604020202020204" pitchFamily="34" charset="0"/>
              </a:rPr>
              <a:t>Parker, </a:t>
            </a:r>
            <a:r>
              <a:rPr lang="en-US" sz="2800" dirty="0" smtClean="0">
                <a:latin typeface="Arial" panose="020B0604020202020204" pitchFamily="34" charset="0"/>
                <a:cs typeface="Arial" panose="020B0604020202020204" pitchFamily="34" charset="0"/>
              </a:rPr>
              <a:t>MD, ‘56</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8369"/>
            <a:ext cx="5795998" cy="426549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358937"/>
            <a:ext cx="3657600" cy="5546757"/>
          </a:xfrm>
          <a:prstGeom prst="rect">
            <a:avLst/>
          </a:prstGeom>
        </p:spPr>
      </p:pic>
    </p:spTree>
    <p:extLst>
      <p:ext uri="{BB962C8B-B14F-4D97-AF65-F5344CB8AC3E}">
        <p14:creationId xmlns:p14="http://schemas.microsoft.com/office/powerpoint/2010/main" val="1681849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0"/>
            <a:ext cx="8153400" cy="5503545"/>
          </a:xfrm>
          <a:prstGeom prst="rect">
            <a:avLst/>
          </a:prstGeom>
          <a:ln w="57150">
            <a:noFill/>
          </a:ln>
        </p:spPr>
      </p:pic>
      <p:sp>
        <p:nvSpPr>
          <p:cNvPr id="5" name="TextBox 4"/>
          <p:cNvSpPr txBox="1"/>
          <p:nvPr/>
        </p:nvSpPr>
        <p:spPr>
          <a:xfrm>
            <a:off x="0" y="5473005"/>
            <a:ext cx="9144000" cy="1384995"/>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Dan </a:t>
            </a:r>
            <a:r>
              <a:rPr lang="en-US" sz="2800" dirty="0" err="1" smtClean="0">
                <a:latin typeface="Arial" panose="020B0604020202020204" pitchFamily="34" charset="0"/>
                <a:cs typeface="Arial" panose="020B0604020202020204" pitchFamily="34" charset="0"/>
              </a:rPr>
              <a:t>Nordman</a:t>
            </a:r>
            <a:r>
              <a:rPr lang="en-US" sz="2800" dirty="0" smtClean="0">
                <a:latin typeface="Arial" panose="020B0604020202020204" pitchFamily="34" charset="0"/>
                <a:cs typeface="Arial" panose="020B0604020202020204" pitchFamily="34" charset="0"/>
              </a:rPr>
              <a:t>, Rex </a:t>
            </a:r>
            <a:r>
              <a:rPr lang="en-US" sz="2800" dirty="0" err="1" smtClean="0">
                <a:latin typeface="Arial" panose="020B0604020202020204" pitchFamily="34" charset="0"/>
                <a:cs typeface="Arial" panose="020B0604020202020204" pitchFamily="34" charset="0"/>
              </a:rPr>
              <a:t>Flenar</a:t>
            </a:r>
            <a:r>
              <a:rPr lang="en-US" sz="2800" dirty="0" smtClean="0">
                <a:latin typeface="Arial" panose="020B0604020202020204" pitchFamily="34" charset="0"/>
                <a:cs typeface="Arial" panose="020B0604020202020204" pitchFamily="34" charset="0"/>
              </a:rPr>
              <a:t>, Hank Grimes, Tim Troyer, Pete </a:t>
            </a:r>
            <a:r>
              <a:rPr lang="en-US" sz="2800" dirty="0" err="1" smtClean="0">
                <a:latin typeface="Arial" panose="020B0604020202020204" pitchFamily="34" charset="0"/>
                <a:cs typeface="Arial" panose="020B0604020202020204" pitchFamily="34" charset="0"/>
              </a:rPr>
              <a:t>Grieser</a:t>
            </a:r>
            <a:r>
              <a:rPr lang="en-US" sz="2800" dirty="0" smtClean="0">
                <a:latin typeface="Arial" panose="020B0604020202020204" pitchFamily="34" charset="0"/>
                <a:cs typeface="Arial" panose="020B0604020202020204" pitchFamily="34" charset="0"/>
              </a:rPr>
              <a:t>, Suzanne </a:t>
            </a:r>
            <a:r>
              <a:rPr lang="en-US" sz="2800" dirty="0" err="1" smtClean="0">
                <a:latin typeface="Arial" panose="020B0604020202020204" pitchFamily="34" charset="0"/>
                <a:cs typeface="Arial" panose="020B0604020202020204" pitchFamily="34" charset="0"/>
              </a:rPr>
              <a:t>Shenk</a:t>
            </a:r>
            <a:endParaRPr lang="en-US" sz="2800" dirty="0" smtClean="0">
              <a:latin typeface="Arial" panose="020B0604020202020204" pitchFamily="34" charset="0"/>
              <a:cs typeface="Arial" panose="020B0604020202020204" pitchFamily="34" charset="0"/>
            </a:endParaRPr>
          </a:p>
          <a:p>
            <a:pPr algn="ctr"/>
            <a:r>
              <a:rPr lang="en-US" sz="2800" dirty="0" smtClean="0">
                <a:latin typeface="Arial" panose="020B0604020202020204" pitchFamily="34" charset="0"/>
                <a:cs typeface="Arial" panose="020B0604020202020204" pitchFamily="34" charset="0"/>
              </a:rPr>
              <a:t>  Rachel Callaway, Gladys Stutzman</a:t>
            </a:r>
            <a:endParaRPr lang="en-US" dirty="0"/>
          </a:p>
        </p:txBody>
      </p:sp>
    </p:spTree>
    <p:extLst>
      <p:ext uri="{BB962C8B-B14F-4D97-AF65-F5344CB8AC3E}">
        <p14:creationId xmlns:p14="http://schemas.microsoft.com/office/powerpoint/2010/main" val="1624842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47" y="23446"/>
            <a:ext cx="5096554" cy="3153493"/>
          </a:xfrm>
          <a:prstGeom prst="rect">
            <a:avLst/>
          </a:prstGeom>
          <a:ln w="57150">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647" y="3352800"/>
            <a:ext cx="5074783" cy="3425478"/>
          </a:xfrm>
          <a:prstGeom prst="rect">
            <a:avLst/>
          </a:prstGeom>
          <a:ln w="57150">
            <a:noFill/>
          </a:ln>
        </p:spPr>
      </p:pic>
      <p:sp>
        <p:nvSpPr>
          <p:cNvPr id="3" name="TextBox 2"/>
          <p:cNvSpPr txBox="1"/>
          <p:nvPr/>
        </p:nvSpPr>
        <p:spPr>
          <a:xfrm>
            <a:off x="0" y="304800"/>
            <a:ext cx="1858647"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Off to </a:t>
            </a:r>
          </a:p>
          <a:p>
            <a:pPr algn="ctr"/>
            <a:r>
              <a:rPr lang="en-US" sz="2800" dirty="0">
                <a:latin typeface="Arial" panose="020B0604020202020204" pitchFamily="34" charset="0"/>
                <a:cs typeface="Arial" panose="020B0604020202020204" pitchFamily="34" charset="0"/>
              </a:rPr>
              <a:t>Punta Brava</a:t>
            </a:r>
          </a:p>
        </p:txBody>
      </p:sp>
      <p:sp>
        <p:nvSpPr>
          <p:cNvPr id="5" name="TextBox 4"/>
          <p:cNvSpPr txBox="1"/>
          <p:nvPr/>
        </p:nvSpPr>
        <p:spPr>
          <a:xfrm>
            <a:off x="0" y="3810000"/>
            <a:ext cx="1858647"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Portable</a:t>
            </a:r>
          </a:p>
          <a:p>
            <a:pPr algn="ctr"/>
            <a:r>
              <a:rPr lang="en-US" sz="2800" dirty="0">
                <a:latin typeface="Arial" panose="020B0604020202020204" pitchFamily="34" charset="0"/>
                <a:cs typeface="Arial" panose="020B0604020202020204" pitchFamily="34" charset="0"/>
              </a:rPr>
              <a:t>pharmacy</a:t>
            </a:r>
          </a:p>
        </p:txBody>
      </p:sp>
    </p:spTree>
    <p:extLst>
      <p:ext uri="{BB962C8B-B14F-4D97-AF65-F5344CB8AC3E}">
        <p14:creationId xmlns:p14="http://schemas.microsoft.com/office/powerpoint/2010/main" val="30966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99" y="685800"/>
            <a:ext cx="8165803" cy="5486400"/>
          </a:xfrm>
          <a:prstGeom prst="rect">
            <a:avLst/>
          </a:prstGeom>
          <a:ln w="57150">
            <a:noFill/>
          </a:ln>
        </p:spPr>
      </p:pic>
    </p:spTree>
    <p:extLst>
      <p:ext uri="{BB962C8B-B14F-4D97-AF65-F5344CB8AC3E}">
        <p14:creationId xmlns:p14="http://schemas.microsoft.com/office/powerpoint/2010/main" val="3857951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TextBox 2"/>
          <p:cNvSpPr txBox="1"/>
          <p:nvPr/>
        </p:nvSpPr>
        <p:spPr>
          <a:xfrm>
            <a:off x="1143000" y="228600"/>
            <a:ext cx="2362200" cy="369332"/>
          </a:xfrm>
          <a:prstGeom prst="rect">
            <a:avLst/>
          </a:prstGeom>
          <a:noFill/>
        </p:spPr>
        <p:txBody>
          <a:bodyPr wrap="square" rtlCol="0">
            <a:spAutoFit/>
          </a:bodyPr>
          <a:lstStyle/>
          <a:p>
            <a:endParaRPr lang="en-US" dirty="0"/>
          </a:p>
        </p:txBody>
      </p:sp>
      <p:sp>
        <p:nvSpPr>
          <p:cNvPr id="4" name="TextBox 3"/>
          <p:cNvSpPr txBox="1"/>
          <p:nvPr/>
        </p:nvSpPr>
        <p:spPr>
          <a:xfrm>
            <a:off x="2498558" y="5464196"/>
            <a:ext cx="5715000" cy="954107"/>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Caribbean Methodist Church Clinic </a:t>
            </a:r>
            <a:r>
              <a:rPr lang="en-US" sz="2800" dirty="0" err="1" smtClean="0">
                <a:latin typeface="Arial" panose="020B0604020202020204" pitchFamily="34" charset="0"/>
                <a:cs typeface="Arial" panose="020B0604020202020204" pitchFamily="34" charset="0"/>
              </a:rPr>
              <a:t>Cusapín</a:t>
            </a:r>
            <a:r>
              <a:rPr lang="en-US" sz="2800" dirty="0" smtClean="0">
                <a:latin typeface="Arial" panose="020B0604020202020204" pitchFamily="34" charset="0"/>
                <a:cs typeface="Arial" panose="020B0604020202020204" pitchFamily="34" charset="0"/>
              </a:rPr>
              <a:t> on </a:t>
            </a:r>
            <a:r>
              <a:rPr lang="en-US" sz="2800" dirty="0" err="1" smtClean="0">
                <a:latin typeface="Arial" panose="020B0604020202020204" pitchFamily="34" charset="0"/>
                <a:cs typeface="Arial" panose="020B0604020202020204" pitchFamily="34" charset="0"/>
              </a:rPr>
              <a:t>Valiente</a:t>
            </a:r>
            <a:r>
              <a:rPr lang="en-US" sz="2800" dirty="0" smtClean="0">
                <a:latin typeface="Arial" panose="020B0604020202020204" pitchFamily="34" charset="0"/>
                <a:cs typeface="Arial" panose="020B0604020202020204" pitchFamily="34" charset="0"/>
              </a:rPr>
              <a:t> Peninsula </a:t>
            </a:r>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1143000" y="0"/>
            <a:ext cx="1600200"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1982</a:t>
            </a:r>
            <a:endParaRPr lang="en-US" sz="3200" b="1" dirty="0">
              <a:latin typeface="Arial" panose="020B0604020202020204" pitchFamily="34" charset="0"/>
              <a:cs typeface="Arial" panose="020B0604020202020204" pitchFamily="34" charset="0"/>
            </a:endParaRPr>
          </a:p>
        </p:txBody>
      </p:sp>
      <p:sp>
        <p:nvSpPr>
          <p:cNvPr id="7" name="TextBox 6"/>
          <p:cNvSpPr txBox="1"/>
          <p:nvPr/>
        </p:nvSpPr>
        <p:spPr>
          <a:xfrm>
            <a:off x="2514600" y="1239959"/>
            <a:ext cx="152400" cy="1015663"/>
          </a:xfrm>
          <a:prstGeom prst="rect">
            <a:avLst/>
          </a:prstGeom>
          <a:noFill/>
        </p:spPr>
        <p:txBody>
          <a:bodyPr wrap="square" rtlCol="0">
            <a:spAutoFit/>
          </a:bodyPr>
          <a:lstStyle/>
          <a:p>
            <a:r>
              <a:rPr lang="en-US" sz="6000" dirty="0"/>
              <a:t>.</a:t>
            </a:r>
          </a:p>
        </p:txBody>
      </p:sp>
      <p:sp>
        <p:nvSpPr>
          <p:cNvPr id="8" name="TextBox 7"/>
          <p:cNvSpPr txBox="1"/>
          <p:nvPr/>
        </p:nvSpPr>
        <p:spPr>
          <a:xfrm>
            <a:off x="2743200" y="1828800"/>
            <a:ext cx="1143000" cy="369332"/>
          </a:xfrm>
          <a:prstGeom prst="rect">
            <a:avLst/>
          </a:prstGeom>
          <a:noFill/>
        </p:spPr>
        <p:txBody>
          <a:bodyPr wrap="square" rtlCol="0">
            <a:spAutoFit/>
          </a:bodyPr>
          <a:lstStyle/>
          <a:p>
            <a:r>
              <a:rPr lang="en-US" dirty="0" err="1" smtClean="0"/>
              <a:t>Cusapin</a:t>
            </a:r>
            <a:endParaRPr lang="en-US" dirty="0"/>
          </a:p>
        </p:txBody>
      </p:sp>
      <p:sp>
        <p:nvSpPr>
          <p:cNvPr id="10" name="TextBox 9"/>
          <p:cNvSpPr txBox="1"/>
          <p:nvPr/>
        </p:nvSpPr>
        <p:spPr>
          <a:xfrm>
            <a:off x="4931229" y="6356866"/>
            <a:ext cx="2857500" cy="246221"/>
          </a:xfrm>
          <a:prstGeom prst="rect">
            <a:avLst/>
          </a:prstGeom>
          <a:noFill/>
        </p:spPr>
        <p:txBody>
          <a:bodyPr wrap="square" rtlCol="0">
            <a:spAutoFit/>
          </a:bodyPr>
          <a:lstStyle/>
          <a:p>
            <a:r>
              <a:rPr lang="en-US" sz="1000" dirty="0" smtClean="0"/>
              <a:t>thecitydweller.me/perfect-weather-in-panama</a:t>
            </a:r>
            <a:r>
              <a:rPr lang="en-US" sz="1000" dirty="0"/>
              <a:t>/</a:t>
            </a:r>
          </a:p>
        </p:txBody>
      </p:sp>
    </p:spTree>
    <p:extLst>
      <p:ext uri="{BB962C8B-B14F-4D97-AF65-F5344CB8AC3E}">
        <p14:creationId xmlns:p14="http://schemas.microsoft.com/office/powerpoint/2010/main" val="2790504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rc_mi" descr="http://www.bestbocasrealestate.com/images/bvmap1WEB.jp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85801"/>
            <a:ext cx="6361950" cy="5581404"/>
          </a:xfrm>
          <a:prstGeom prst="rect">
            <a:avLst/>
          </a:prstGeom>
          <a:noFill/>
          <a:ln w="57150">
            <a:noFill/>
          </a:ln>
        </p:spPr>
      </p:pic>
      <p:sp>
        <p:nvSpPr>
          <p:cNvPr id="9" name="Freeform 8"/>
          <p:cNvSpPr/>
          <p:nvPr/>
        </p:nvSpPr>
        <p:spPr>
          <a:xfrm>
            <a:off x="5177642" y="2208810"/>
            <a:ext cx="2695698" cy="1959429"/>
          </a:xfrm>
          <a:custGeom>
            <a:avLst/>
            <a:gdLst>
              <a:gd name="connsiteX0" fmla="*/ 0 w 2695698"/>
              <a:gd name="connsiteY0" fmla="*/ 0 h 1959429"/>
              <a:gd name="connsiteX1" fmla="*/ 59376 w 2695698"/>
              <a:gd name="connsiteY1" fmla="*/ 23751 h 1959429"/>
              <a:gd name="connsiteX2" fmla="*/ 130628 w 2695698"/>
              <a:gd name="connsiteY2" fmla="*/ 83128 h 1959429"/>
              <a:gd name="connsiteX3" fmla="*/ 154379 w 2695698"/>
              <a:gd name="connsiteY3" fmla="*/ 178130 h 1959429"/>
              <a:gd name="connsiteX4" fmla="*/ 201880 w 2695698"/>
              <a:gd name="connsiteY4" fmla="*/ 285008 h 1959429"/>
              <a:gd name="connsiteX5" fmla="*/ 249381 w 2695698"/>
              <a:gd name="connsiteY5" fmla="*/ 380011 h 1959429"/>
              <a:gd name="connsiteX6" fmla="*/ 261257 w 2695698"/>
              <a:gd name="connsiteY6" fmla="*/ 415637 h 1959429"/>
              <a:gd name="connsiteX7" fmla="*/ 308758 w 2695698"/>
              <a:gd name="connsiteY7" fmla="*/ 451263 h 1959429"/>
              <a:gd name="connsiteX8" fmla="*/ 332509 w 2695698"/>
              <a:gd name="connsiteY8" fmla="*/ 486889 h 1959429"/>
              <a:gd name="connsiteX9" fmla="*/ 380010 w 2695698"/>
              <a:gd name="connsiteY9" fmla="*/ 605642 h 1959429"/>
              <a:gd name="connsiteX10" fmla="*/ 403761 w 2695698"/>
              <a:gd name="connsiteY10" fmla="*/ 700645 h 1959429"/>
              <a:gd name="connsiteX11" fmla="*/ 427511 w 2695698"/>
              <a:gd name="connsiteY11" fmla="*/ 771896 h 1959429"/>
              <a:gd name="connsiteX12" fmla="*/ 439387 w 2695698"/>
              <a:gd name="connsiteY12" fmla="*/ 819398 h 1959429"/>
              <a:gd name="connsiteX13" fmla="*/ 463137 w 2695698"/>
              <a:gd name="connsiteY13" fmla="*/ 855024 h 1959429"/>
              <a:gd name="connsiteX14" fmla="*/ 498763 w 2695698"/>
              <a:gd name="connsiteY14" fmla="*/ 950026 h 1959429"/>
              <a:gd name="connsiteX15" fmla="*/ 522514 w 2695698"/>
              <a:gd name="connsiteY15" fmla="*/ 1033154 h 1959429"/>
              <a:gd name="connsiteX16" fmla="*/ 581890 w 2695698"/>
              <a:gd name="connsiteY16" fmla="*/ 1116281 h 1959429"/>
              <a:gd name="connsiteX17" fmla="*/ 593766 w 2695698"/>
              <a:gd name="connsiteY17" fmla="*/ 1187533 h 1959429"/>
              <a:gd name="connsiteX18" fmla="*/ 629392 w 2695698"/>
              <a:gd name="connsiteY18" fmla="*/ 1318161 h 1959429"/>
              <a:gd name="connsiteX19" fmla="*/ 641267 w 2695698"/>
              <a:gd name="connsiteY19" fmla="*/ 1425039 h 1959429"/>
              <a:gd name="connsiteX20" fmla="*/ 665018 w 2695698"/>
              <a:gd name="connsiteY20" fmla="*/ 1508167 h 1959429"/>
              <a:gd name="connsiteX21" fmla="*/ 724394 w 2695698"/>
              <a:gd name="connsiteY21" fmla="*/ 1626920 h 1959429"/>
              <a:gd name="connsiteX22" fmla="*/ 748145 w 2695698"/>
              <a:gd name="connsiteY22" fmla="*/ 1662546 h 1959429"/>
              <a:gd name="connsiteX23" fmla="*/ 795646 w 2695698"/>
              <a:gd name="connsiteY23" fmla="*/ 1686296 h 1959429"/>
              <a:gd name="connsiteX24" fmla="*/ 831272 w 2695698"/>
              <a:gd name="connsiteY24" fmla="*/ 1710047 h 1959429"/>
              <a:gd name="connsiteX25" fmla="*/ 878774 w 2695698"/>
              <a:gd name="connsiteY25" fmla="*/ 1721922 h 1959429"/>
              <a:gd name="connsiteX26" fmla="*/ 914400 w 2695698"/>
              <a:gd name="connsiteY26" fmla="*/ 1733798 h 1959429"/>
              <a:gd name="connsiteX27" fmla="*/ 961901 w 2695698"/>
              <a:gd name="connsiteY27" fmla="*/ 1781299 h 1959429"/>
              <a:gd name="connsiteX28" fmla="*/ 1045028 w 2695698"/>
              <a:gd name="connsiteY28" fmla="*/ 1828800 h 1959429"/>
              <a:gd name="connsiteX29" fmla="*/ 1199407 w 2695698"/>
              <a:gd name="connsiteY29" fmla="*/ 1805050 h 1959429"/>
              <a:gd name="connsiteX30" fmla="*/ 1235033 w 2695698"/>
              <a:gd name="connsiteY30" fmla="*/ 1793174 h 1959429"/>
              <a:gd name="connsiteX31" fmla="*/ 1365662 w 2695698"/>
              <a:gd name="connsiteY31" fmla="*/ 1816925 h 1959429"/>
              <a:gd name="connsiteX32" fmla="*/ 1484415 w 2695698"/>
              <a:gd name="connsiteY32" fmla="*/ 1864426 h 1959429"/>
              <a:gd name="connsiteX33" fmla="*/ 1686296 w 2695698"/>
              <a:gd name="connsiteY33" fmla="*/ 1923803 h 1959429"/>
              <a:gd name="connsiteX34" fmla="*/ 1769423 w 2695698"/>
              <a:gd name="connsiteY34" fmla="*/ 1947554 h 1959429"/>
              <a:gd name="connsiteX35" fmla="*/ 1805049 w 2695698"/>
              <a:gd name="connsiteY35" fmla="*/ 1959429 h 1959429"/>
              <a:gd name="connsiteX36" fmla="*/ 1840675 w 2695698"/>
              <a:gd name="connsiteY36" fmla="*/ 1947554 h 1959429"/>
              <a:gd name="connsiteX37" fmla="*/ 1852550 w 2695698"/>
              <a:gd name="connsiteY37" fmla="*/ 1911928 h 1959429"/>
              <a:gd name="connsiteX38" fmla="*/ 1900052 w 2695698"/>
              <a:gd name="connsiteY38" fmla="*/ 1840676 h 1959429"/>
              <a:gd name="connsiteX39" fmla="*/ 1900052 w 2695698"/>
              <a:gd name="connsiteY39" fmla="*/ 1840676 h 1959429"/>
              <a:gd name="connsiteX40" fmla="*/ 1935677 w 2695698"/>
              <a:gd name="connsiteY40" fmla="*/ 1816925 h 1959429"/>
              <a:gd name="connsiteX41" fmla="*/ 1983179 w 2695698"/>
              <a:gd name="connsiteY41" fmla="*/ 1781299 h 1959429"/>
              <a:gd name="connsiteX42" fmla="*/ 2054431 w 2695698"/>
              <a:gd name="connsiteY42" fmla="*/ 1769424 h 1959429"/>
              <a:gd name="connsiteX43" fmla="*/ 2101932 w 2695698"/>
              <a:gd name="connsiteY43" fmla="*/ 1757548 h 1959429"/>
              <a:gd name="connsiteX44" fmla="*/ 2137558 w 2695698"/>
              <a:gd name="connsiteY44" fmla="*/ 1733798 h 1959429"/>
              <a:gd name="connsiteX45" fmla="*/ 2185059 w 2695698"/>
              <a:gd name="connsiteY45" fmla="*/ 1721922 h 1959429"/>
              <a:gd name="connsiteX46" fmla="*/ 2220685 w 2695698"/>
              <a:gd name="connsiteY46" fmla="*/ 1710047 h 1959429"/>
              <a:gd name="connsiteX47" fmla="*/ 2256311 w 2695698"/>
              <a:gd name="connsiteY47" fmla="*/ 1686296 h 1959429"/>
              <a:gd name="connsiteX48" fmla="*/ 2291937 w 2695698"/>
              <a:gd name="connsiteY48" fmla="*/ 1674421 h 1959429"/>
              <a:gd name="connsiteX49" fmla="*/ 2303813 w 2695698"/>
              <a:gd name="connsiteY49" fmla="*/ 1638795 h 1959429"/>
              <a:gd name="connsiteX50" fmla="*/ 2363189 w 2695698"/>
              <a:gd name="connsiteY50" fmla="*/ 1579419 h 1959429"/>
              <a:gd name="connsiteX51" fmla="*/ 2386940 w 2695698"/>
              <a:gd name="connsiteY51" fmla="*/ 1543793 h 1959429"/>
              <a:gd name="connsiteX52" fmla="*/ 2422566 w 2695698"/>
              <a:gd name="connsiteY52" fmla="*/ 1520042 h 1959429"/>
              <a:gd name="connsiteX53" fmla="*/ 2434441 w 2695698"/>
              <a:gd name="connsiteY53" fmla="*/ 1484416 h 1959429"/>
              <a:gd name="connsiteX54" fmla="*/ 2493818 w 2695698"/>
              <a:gd name="connsiteY54" fmla="*/ 1425039 h 1959429"/>
              <a:gd name="connsiteX55" fmla="*/ 2588820 w 2695698"/>
              <a:gd name="connsiteY55" fmla="*/ 1365663 h 1959429"/>
              <a:gd name="connsiteX56" fmla="*/ 2624446 w 2695698"/>
              <a:gd name="connsiteY56" fmla="*/ 1353787 h 1959429"/>
              <a:gd name="connsiteX57" fmla="*/ 2660072 w 2695698"/>
              <a:gd name="connsiteY57" fmla="*/ 1353787 h 1959429"/>
              <a:gd name="connsiteX58" fmla="*/ 2695698 w 2695698"/>
              <a:gd name="connsiteY58" fmla="*/ 1353787 h 195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695698" h="1959429">
                <a:moveTo>
                  <a:pt x="0" y="0"/>
                </a:moveTo>
                <a:cubicBezTo>
                  <a:pt x="19792" y="7917"/>
                  <a:pt x="40310" y="14218"/>
                  <a:pt x="59376" y="23751"/>
                </a:cubicBezTo>
                <a:cubicBezTo>
                  <a:pt x="92442" y="40284"/>
                  <a:pt x="104365" y="56865"/>
                  <a:pt x="130628" y="83128"/>
                </a:cubicBezTo>
                <a:cubicBezTo>
                  <a:pt x="138545" y="114795"/>
                  <a:pt x="139782" y="148934"/>
                  <a:pt x="154379" y="178130"/>
                </a:cubicBezTo>
                <a:cubicBezTo>
                  <a:pt x="175067" y="219508"/>
                  <a:pt x="186720" y="239528"/>
                  <a:pt x="201880" y="285008"/>
                </a:cubicBezTo>
                <a:cubicBezTo>
                  <a:pt x="228562" y="365053"/>
                  <a:pt x="191828" y="303272"/>
                  <a:pt x="249381" y="380011"/>
                </a:cubicBezTo>
                <a:cubicBezTo>
                  <a:pt x="253340" y="391886"/>
                  <a:pt x="253243" y="406021"/>
                  <a:pt x="261257" y="415637"/>
                </a:cubicBezTo>
                <a:cubicBezTo>
                  <a:pt x="273928" y="430842"/>
                  <a:pt x="294763" y="437268"/>
                  <a:pt x="308758" y="451263"/>
                </a:cubicBezTo>
                <a:cubicBezTo>
                  <a:pt x="318850" y="461355"/>
                  <a:pt x="324592" y="475014"/>
                  <a:pt x="332509" y="486889"/>
                </a:cubicBezTo>
                <a:cubicBezTo>
                  <a:pt x="365686" y="685957"/>
                  <a:pt x="315101" y="449862"/>
                  <a:pt x="380010" y="605642"/>
                </a:cubicBezTo>
                <a:cubicBezTo>
                  <a:pt x="392565" y="635773"/>
                  <a:pt x="393439" y="669678"/>
                  <a:pt x="403761" y="700645"/>
                </a:cubicBezTo>
                <a:cubicBezTo>
                  <a:pt x="411678" y="724395"/>
                  <a:pt x="421439" y="747609"/>
                  <a:pt x="427511" y="771896"/>
                </a:cubicBezTo>
                <a:cubicBezTo>
                  <a:pt x="431470" y="787730"/>
                  <a:pt x="432958" y="804396"/>
                  <a:pt x="439387" y="819398"/>
                </a:cubicBezTo>
                <a:cubicBezTo>
                  <a:pt x="445009" y="832516"/>
                  <a:pt x="455220" y="843149"/>
                  <a:pt x="463137" y="855024"/>
                </a:cubicBezTo>
                <a:cubicBezTo>
                  <a:pt x="486049" y="969578"/>
                  <a:pt x="457993" y="868485"/>
                  <a:pt x="498763" y="950026"/>
                </a:cubicBezTo>
                <a:cubicBezTo>
                  <a:pt x="521878" y="996257"/>
                  <a:pt x="499679" y="979870"/>
                  <a:pt x="522514" y="1033154"/>
                </a:cubicBezTo>
                <a:cubicBezTo>
                  <a:pt x="528303" y="1046663"/>
                  <a:pt x="577832" y="1110871"/>
                  <a:pt x="581890" y="1116281"/>
                </a:cubicBezTo>
                <a:cubicBezTo>
                  <a:pt x="585849" y="1140032"/>
                  <a:pt x="587926" y="1164174"/>
                  <a:pt x="593766" y="1187533"/>
                </a:cubicBezTo>
                <a:cubicBezTo>
                  <a:pt x="620060" y="1292708"/>
                  <a:pt x="615701" y="1222324"/>
                  <a:pt x="629392" y="1318161"/>
                </a:cubicBezTo>
                <a:cubicBezTo>
                  <a:pt x="634461" y="1353646"/>
                  <a:pt x="635817" y="1389611"/>
                  <a:pt x="641267" y="1425039"/>
                </a:cubicBezTo>
                <a:cubicBezTo>
                  <a:pt x="647456" y="1465268"/>
                  <a:pt x="654670" y="1471949"/>
                  <a:pt x="665018" y="1508167"/>
                </a:cubicBezTo>
                <a:cubicBezTo>
                  <a:pt x="688517" y="1590411"/>
                  <a:pt x="659618" y="1529756"/>
                  <a:pt x="724394" y="1626920"/>
                </a:cubicBezTo>
                <a:cubicBezTo>
                  <a:pt x="732311" y="1638795"/>
                  <a:pt x="735379" y="1656163"/>
                  <a:pt x="748145" y="1662546"/>
                </a:cubicBezTo>
                <a:cubicBezTo>
                  <a:pt x="763979" y="1670463"/>
                  <a:pt x="780276" y="1677513"/>
                  <a:pt x="795646" y="1686296"/>
                </a:cubicBezTo>
                <a:cubicBezTo>
                  <a:pt x="808038" y="1693377"/>
                  <a:pt x="818154" y="1704425"/>
                  <a:pt x="831272" y="1710047"/>
                </a:cubicBezTo>
                <a:cubicBezTo>
                  <a:pt x="846274" y="1716476"/>
                  <a:pt x="863081" y="1717438"/>
                  <a:pt x="878774" y="1721922"/>
                </a:cubicBezTo>
                <a:cubicBezTo>
                  <a:pt x="890810" y="1725361"/>
                  <a:pt x="902525" y="1729839"/>
                  <a:pt x="914400" y="1733798"/>
                </a:cubicBezTo>
                <a:cubicBezTo>
                  <a:pt x="930234" y="1749632"/>
                  <a:pt x="942912" y="1769431"/>
                  <a:pt x="961901" y="1781299"/>
                </a:cubicBezTo>
                <a:cubicBezTo>
                  <a:pt x="1089489" y="1861041"/>
                  <a:pt x="932217" y="1715989"/>
                  <a:pt x="1045028" y="1828800"/>
                </a:cubicBezTo>
                <a:cubicBezTo>
                  <a:pt x="1130782" y="1800216"/>
                  <a:pt x="1028830" y="1831293"/>
                  <a:pt x="1199407" y="1805050"/>
                </a:cubicBezTo>
                <a:cubicBezTo>
                  <a:pt x="1211779" y="1803147"/>
                  <a:pt x="1223158" y="1797133"/>
                  <a:pt x="1235033" y="1793174"/>
                </a:cubicBezTo>
                <a:cubicBezTo>
                  <a:pt x="1267777" y="1797267"/>
                  <a:pt x="1329051" y="1798620"/>
                  <a:pt x="1365662" y="1816925"/>
                </a:cubicBezTo>
                <a:cubicBezTo>
                  <a:pt x="1467909" y="1868048"/>
                  <a:pt x="1380052" y="1843554"/>
                  <a:pt x="1484415" y="1864426"/>
                </a:cubicBezTo>
                <a:cubicBezTo>
                  <a:pt x="1592046" y="1936181"/>
                  <a:pt x="1527239" y="1909344"/>
                  <a:pt x="1686296" y="1923803"/>
                </a:cubicBezTo>
                <a:cubicBezTo>
                  <a:pt x="1771715" y="1952275"/>
                  <a:pt x="1665044" y="1917731"/>
                  <a:pt x="1769423" y="1947554"/>
                </a:cubicBezTo>
                <a:cubicBezTo>
                  <a:pt x="1781459" y="1950993"/>
                  <a:pt x="1793174" y="1955471"/>
                  <a:pt x="1805049" y="1959429"/>
                </a:cubicBezTo>
                <a:cubicBezTo>
                  <a:pt x="1816924" y="1955471"/>
                  <a:pt x="1831824" y="1956405"/>
                  <a:pt x="1840675" y="1947554"/>
                </a:cubicBezTo>
                <a:cubicBezTo>
                  <a:pt x="1849526" y="1938703"/>
                  <a:pt x="1846471" y="1922870"/>
                  <a:pt x="1852550" y="1911928"/>
                </a:cubicBezTo>
                <a:cubicBezTo>
                  <a:pt x="1866413" y="1886975"/>
                  <a:pt x="1884218" y="1864427"/>
                  <a:pt x="1900052" y="1840676"/>
                </a:cubicBezTo>
                <a:lnTo>
                  <a:pt x="1900052" y="1840676"/>
                </a:lnTo>
                <a:cubicBezTo>
                  <a:pt x="1911927" y="1832759"/>
                  <a:pt x="1924063" y="1825221"/>
                  <a:pt x="1935677" y="1816925"/>
                </a:cubicBezTo>
                <a:cubicBezTo>
                  <a:pt x="1951783" y="1805421"/>
                  <a:pt x="1964802" y="1788650"/>
                  <a:pt x="1983179" y="1781299"/>
                </a:cubicBezTo>
                <a:cubicBezTo>
                  <a:pt x="2005535" y="1772357"/>
                  <a:pt x="2030820" y="1774146"/>
                  <a:pt x="2054431" y="1769424"/>
                </a:cubicBezTo>
                <a:cubicBezTo>
                  <a:pt x="2070435" y="1766223"/>
                  <a:pt x="2086098" y="1761507"/>
                  <a:pt x="2101932" y="1757548"/>
                </a:cubicBezTo>
                <a:cubicBezTo>
                  <a:pt x="2113807" y="1749631"/>
                  <a:pt x="2124440" y="1739420"/>
                  <a:pt x="2137558" y="1733798"/>
                </a:cubicBezTo>
                <a:cubicBezTo>
                  <a:pt x="2152559" y="1727369"/>
                  <a:pt x="2169366" y="1726406"/>
                  <a:pt x="2185059" y="1721922"/>
                </a:cubicBezTo>
                <a:cubicBezTo>
                  <a:pt x="2197095" y="1718483"/>
                  <a:pt x="2208810" y="1714005"/>
                  <a:pt x="2220685" y="1710047"/>
                </a:cubicBezTo>
                <a:cubicBezTo>
                  <a:pt x="2232560" y="1702130"/>
                  <a:pt x="2243545" y="1692679"/>
                  <a:pt x="2256311" y="1686296"/>
                </a:cubicBezTo>
                <a:cubicBezTo>
                  <a:pt x="2267507" y="1680698"/>
                  <a:pt x="2283086" y="1683272"/>
                  <a:pt x="2291937" y="1674421"/>
                </a:cubicBezTo>
                <a:cubicBezTo>
                  <a:pt x="2300788" y="1665570"/>
                  <a:pt x="2298215" y="1649991"/>
                  <a:pt x="2303813" y="1638795"/>
                </a:cubicBezTo>
                <a:cubicBezTo>
                  <a:pt x="2323606" y="1599209"/>
                  <a:pt x="2327562" y="1603170"/>
                  <a:pt x="2363189" y="1579419"/>
                </a:cubicBezTo>
                <a:cubicBezTo>
                  <a:pt x="2371106" y="1567544"/>
                  <a:pt x="2376848" y="1553885"/>
                  <a:pt x="2386940" y="1543793"/>
                </a:cubicBezTo>
                <a:cubicBezTo>
                  <a:pt x="2397032" y="1533701"/>
                  <a:pt x="2413650" y="1531187"/>
                  <a:pt x="2422566" y="1520042"/>
                </a:cubicBezTo>
                <a:cubicBezTo>
                  <a:pt x="2430386" y="1510267"/>
                  <a:pt x="2428843" y="1495612"/>
                  <a:pt x="2434441" y="1484416"/>
                </a:cubicBezTo>
                <a:cubicBezTo>
                  <a:pt x="2454233" y="1444832"/>
                  <a:pt x="2458193" y="1448789"/>
                  <a:pt x="2493818" y="1425039"/>
                </a:cubicBezTo>
                <a:cubicBezTo>
                  <a:pt x="2531455" y="1368582"/>
                  <a:pt x="2504027" y="1393927"/>
                  <a:pt x="2588820" y="1365663"/>
                </a:cubicBezTo>
                <a:lnTo>
                  <a:pt x="2624446" y="1353787"/>
                </a:lnTo>
                <a:cubicBezTo>
                  <a:pt x="2647566" y="1284430"/>
                  <a:pt x="2621705" y="1330766"/>
                  <a:pt x="2660072" y="1353787"/>
                </a:cubicBezTo>
                <a:cubicBezTo>
                  <a:pt x="2670255" y="1359897"/>
                  <a:pt x="2683823" y="1353787"/>
                  <a:pt x="2695698" y="13537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1" y="685800"/>
            <a:ext cx="3746064" cy="5562601"/>
          </a:xfrm>
          <a:prstGeom prst="rect">
            <a:avLst/>
          </a:prstGeom>
          <a:ln w="57150">
            <a:noFill/>
          </a:ln>
        </p:spPr>
      </p:pic>
      <p:sp>
        <p:nvSpPr>
          <p:cNvPr id="4" name="TextBox 3"/>
          <p:cNvSpPr txBox="1"/>
          <p:nvPr/>
        </p:nvSpPr>
        <p:spPr>
          <a:xfrm>
            <a:off x="5715000" y="5791200"/>
            <a:ext cx="2895600" cy="246221"/>
          </a:xfrm>
          <a:prstGeom prst="rect">
            <a:avLst/>
          </a:prstGeom>
          <a:noFill/>
        </p:spPr>
        <p:txBody>
          <a:bodyPr wrap="square" rtlCol="0">
            <a:spAutoFit/>
          </a:bodyPr>
          <a:lstStyle/>
          <a:p>
            <a:r>
              <a:rPr lang="en-US" sz="1000" dirty="0"/>
              <a:t>.bestbocasrealestate.com/map.html</a:t>
            </a:r>
          </a:p>
        </p:txBody>
      </p:sp>
      <p:sp>
        <p:nvSpPr>
          <p:cNvPr id="5" name="TextBox 4"/>
          <p:cNvSpPr txBox="1"/>
          <p:nvPr/>
        </p:nvSpPr>
        <p:spPr>
          <a:xfrm>
            <a:off x="1905000" y="0"/>
            <a:ext cx="5029200"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On the way to </a:t>
            </a:r>
            <a:r>
              <a:rPr lang="en-US" sz="2800" dirty="0" err="1" smtClean="0">
                <a:latin typeface="Arial" panose="020B0604020202020204" pitchFamily="34" charset="0"/>
                <a:cs typeface="Arial" panose="020B0604020202020204" pitchFamily="34" charset="0"/>
              </a:rPr>
              <a:t>Cusapín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735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17"/>
            <a:ext cx="8229600" cy="1143000"/>
          </a:xfrm>
        </p:spPr>
        <p:txBody>
          <a:bodyPr/>
          <a:lstStyle/>
          <a:p>
            <a:r>
              <a:rPr lang="es-NI" b="1" dirty="0" err="1" smtClean="0"/>
              <a:t>Outline</a:t>
            </a:r>
            <a:endParaRPr lang="en-US" b="1" dirty="0"/>
          </a:p>
        </p:txBody>
      </p:sp>
      <p:sp>
        <p:nvSpPr>
          <p:cNvPr id="3" name="Content Placeholder 2"/>
          <p:cNvSpPr>
            <a:spLocks noGrp="1"/>
          </p:cNvSpPr>
          <p:nvPr>
            <p:ph idx="1"/>
          </p:nvPr>
        </p:nvSpPr>
        <p:spPr>
          <a:xfrm>
            <a:off x="457200" y="1143000"/>
            <a:ext cx="8229600" cy="5181600"/>
          </a:xfrm>
        </p:spPr>
        <p:txBody>
          <a:bodyPr>
            <a:normAutofit lnSpcReduction="10000"/>
          </a:bodyPr>
          <a:lstStyle/>
          <a:p>
            <a:pPr marL="571500" indent="-571500">
              <a:lnSpc>
                <a:spcPct val="110000"/>
              </a:lnSpc>
              <a:spcBef>
                <a:spcPts val="0"/>
              </a:spcBef>
              <a:spcAft>
                <a:spcPts val="900"/>
              </a:spcAft>
              <a:buFont typeface="+mj-lt"/>
              <a:buAutoNum type="romanUcPeriod"/>
            </a:pPr>
            <a:r>
              <a:rPr lang="es-NI" dirty="0" smtClean="0">
                <a:latin typeface="Arial" panose="020B0604020202020204" pitchFamily="34" charset="0"/>
                <a:cs typeface="Arial" panose="020B0604020202020204" pitchFamily="34" charset="0"/>
              </a:rPr>
              <a:t>How </a:t>
            </a:r>
            <a:r>
              <a:rPr lang="es-NI" dirty="0" err="1" smtClean="0">
                <a:latin typeface="Arial" panose="020B0604020202020204" pitchFamily="34" charset="0"/>
                <a:cs typeface="Arial" panose="020B0604020202020204" pitchFamily="34" charset="0"/>
              </a:rPr>
              <a:t>it</a:t>
            </a:r>
            <a:r>
              <a:rPr lang="es-NI" dirty="0" smtClean="0">
                <a:latin typeface="Arial" panose="020B0604020202020204" pitchFamily="34" charset="0"/>
                <a:cs typeface="Arial" panose="020B0604020202020204" pitchFamily="34" charset="0"/>
              </a:rPr>
              <a:t> </a:t>
            </a:r>
            <a:r>
              <a:rPr lang="es-NI" dirty="0" err="1" smtClean="0">
                <a:latin typeface="Arial" panose="020B0604020202020204" pitchFamily="34" charset="0"/>
                <a:cs typeface="Arial" panose="020B0604020202020204" pitchFamily="34" charset="0"/>
              </a:rPr>
              <a:t>started</a:t>
            </a:r>
            <a:endParaRPr lang="es-NI" dirty="0" smtClean="0">
              <a:latin typeface="Arial" panose="020B0604020202020204" pitchFamily="34" charset="0"/>
              <a:cs typeface="Arial" panose="020B0604020202020204" pitchFamily="34" charset="0"/>
            </a:endParaRPr>
          </a:p>
          <a:p>
            <a:pPr marL="571500" indent="-571500">
              <a:lnSpc>
                <a:spcPct val="110000"/>
              </a:lnSpc>
              <a:spcBef>
                <a:spcPts val="0"/>
              </a:spcBef>
              <a:spcAft>
                <a:spcPts val="900"/>
              </a:spcAft>
              <a:buFont typeface="+mj-lt"/>
              <a:buAutoNum type="romanUcPeriod"/>
            </a:pPr>
            <a:r>
              <a:rPr lang="es-NI" dirty="0" err="1" smtClean="0">
                <a:latin typeface="Arial" panose="020B0604020202020204" pitchFamily="34" charset="0"/>
                <a:cs typeface="Arial" panose="020B0604020202020204" pitchFamily="34" charset="0"/>
              </a:rPr>
              <a:t>Sites</a:t>
            </a:r>
            <a:endParaRPr lang="es-NI" dirty="0">
              <a:latin typeface="Arial" panose="020B0604020202020204" pitchFamily="34" charset="0"/>
              <a:cs typeface="Arial" panose="020B0604020202020204" pitchFamily="34" charset="0"/>
            </a:endParaRPr>
          </a:p>
          <a:p>
            <a:pPr marL="971550" lvl="1" indent="-571500">
              <a:lnSpc>
                <a:spcPct val="110000"/>
              </a:lnSpc>
              <a:spcBef>
                <a:spcPts val="0"/>
              </a:spcBef>
              <a:spcAft>
                <a:spcPts val="900"/>
              </a:spcAft>
              <a:buFont typeface="+mj-lt"/>
              <a:buAutoNum type="alphaUcPeriod"/>
            </a:pPr>
            <a:r>
              <a:rPr lang="es-NI" dirty="0" err="1">
                <a:latin typeface="Arial" panose="020B0604020202020204" pitchFamily="34" charset="0"/>
                <a:cs typeface="Arial" panose="020B0604020202020204" pitchFamily="34" charset="0"/>
              </a:rPr>
              <a:t>Requirements</a:t>
            </a:r>
            <a:endParaRPr lang="es-NI" dirty="0">
              <a:latin typeface="Arial" panose="020B0604020202020204" pitchFamily="34" charset="0"/>
              <a:cs typeface="Arial" panose="020B0604020202020204" pitchFamily="34" charset="0"/>
            </a:endParaRPr>
          </a:p>
          <a:p>
            <a:pPr marL="971550" lvl="1" indent="-571500">
              <a:lnSpc>
                <a:spcPct val="110000"/>
              </a:lnSpc>
              <a:spcBef>
                <a:spcPts val="0"/>
              </a:spcBef>
              <a:spcAft>
                <a:spcPts val="900"/>
              </a:spcAft>
              <a:buFont typeface="+mj-lt"/>
              <a:buAutoNum type="alphaUcPeriod"/>
            </a:pPr>
            <a:r>
              <a:rPr lang="es-NI" dirty="0" err="1" smtClean="0">
                <a:latin typeface="Arial" panose="020B0604020202020204" pitchFamily="34" charset="0"/>
                <a:cs typeface="Arial" panose="020B0604020202020204" pitchFamily="34" charset="0"/>
              </a:rPr>
              <a:t>Selection</a:t>
            </a:r>
            <a:endParaRPr lang="es-NI" dirty="0">
              <a:latin typeface="Arial" panose="020B0604020202020204" pitchFamily="34" charset="0"/>
              <a:cs typeface="Arial" panose="020B0604020202020204" pitchFamily="34" charset="0"/>
            </a:endParaRPr>
          </a:p>
          <a:p>
            <a:pPr marL="571500" indent="-571500">
              <a:lnSpc>
                <a:spcPct val="110000"/>
              </a:lnSpc>
              <a:spcBef>
                <a:spcPts val="0"/>
              </a:spcBef>
              <a:spcAft>
                <a:spcPts val="900"/>
              </a:spcAft>
              <a:buFont typeface="+mj-lt"/>
              <a:buAutoNum type="romanUcPeriod"/>
            </a:pPr>
            <a:r>
              <a:rPr lang="es-NI" dirty="0" err="1">
                <a:latin typeface="Arial" panose="020B0604020202020204" pitchFamily="34" charset="0"/>
                <a:cs typeface="Arial" panose="020B0604020202020204" pitchFamily="34" charset="0"/>
              </a:rPr>
              <a:t>Evolution</a:t>
            </a:r>
            <a:r>
              <a:rPr lang="es-NI" dirty="0">
                <a:latin typeface="Arial" panose="020B0604020202020204" pitchFamily="34" charset="0"/>
                <a:cs typeface="Arial" panose="020B0604020202020204" pitchFamily="34" charset="0"/>
              </a:rPr>
              <a:t> of </a:t>
            </a:r>
            <a:r>
              <a:rPr lang="es-NI" dirty="0" err="1" smtClean="0">
                <a:latin typeface="Arial" panose="020B0604020202020204" pitchFamily="34" charset="0"/>
                <a:cs typeface="Arial" panose="020B0604020202020204" pitchFamily="34" charset="0"/>
              </a:rPr>
              <a:t>trip</a:t>
            </a:r>
            <a:endParaRPr lang="es-NI" dirty="0"/>
          </a:p>
          <a:p>
            <a:pPr marL="571500" indent="-571500">
              <a:lnSpc>
                <a:spcPct val="110000"/>
              </a:lnSpc>
              <a:spcBef>
                <a:spcPts val="0"/>
              </a:spcBef>
              <a:spcAft>
                <a:spcPts val="900"/>
              </a:spcAft>
              <a:buFont typeface="+mj-lt"/>
              <a:buAutoNum type="romanUcPeriod"/>
            </a:pPr>
            <a:r>
              <a:rPr lang="es-NI" dirty="0" err="1" smtClean="0">
                <a:latin typeface="Arial" panose="020B0604020202020204" pitchFamily="34" charset="0"/>
                <a:cs typeface="Arial" panose="020B0604020202020204" pitchFamily="34" charset="0"/>
              </a:rPr>
              <a:t>Outcomes</a:t>
            </a:r>
            <a:endParaRPr lang="es-NI" dirty="0" smtClean="0">
              <a:latin typeface="Arial" panose="020B0604020202020204" pitchFamily="34" charset="0"/>
              <a:cs typeface="Arial" panose="020B0604020202020204" pitchFamily="34" charset="0"/>
            </a:endParaRPr>
          </a:p>
          <a:p>
            <a:pPr marL="971550" lvl="1" indent="-571500">
              <a:lnSpc>
                <a:spcPct val="110000"/>
              </a:lnSpc>
              <a:spcBef>
                <a:spcPts val="0"/>
              </a:spcBef>
              <a:spcAft>
                <a:spcPts val="900"/>
              </a:spcAft>
              <a:buFont typeface="+mj-lt"/>
              <a:buAutoNum type="alphaUcPeriod"/>
            </a:pPr>
            <a:r>
              <a:rPr lang="es-NI" dirty="0" err="1" smtClean="0">
                <a:latin typeface="Arial" panose="020B0604020202020204" pitchFamily="34" charset="0"/>
                <a:cs typeface="Arial" panose="020B0604020202020204" pitchFamily="34" charset="0"/>
              </a:rPr>
              <a:t>Communities</a:t>
            </a:r>
            <a:r>
              <a:rPr lang="es-NI" dirty="0" smtClean="0">
                <a:latin typeface="Arial" panose="020B0604020202020204" pitchFamily="34" charset="0"/>
                <a:cs typeface="Arial" panose="020B0604020202020204" pitchFamily="34" charset="0"/>
              </a:rPr>
              <a:t> served</a:t>
            </a:r>
          </a:p>
          <a:p>
            <a:pPr marL="971550" lvl="1" indent="-571500">
              <a:lnSpc>
                <a:spcPct val="110000"/>
              </a:lnSpc>
              <a:spcBef>
                <a:spcPts val="0"/>
              </a:spcBef>
              <a:spcAft>
                <a:spcPts val="900"/>
              </a:spcAft>
              <a:buFont typeface="+mj-lt"/>
              <a:buAutoNum type="alphaUcPeriod"/>
            </a:pPr>
            <a:r>
              <a:rPr lang="es-NI" dirty="0" err="1" smtClean="0">
                <a:latin typeface="Arial" panose="020B0604020202020204" pitchFamily="34" charset="0"/>
                <a:cs typeface="Arial" panose="020B0604020202020204" pitchFamily="34" charset="0"/>
              </a:rPr>
              <a:t>Participants</a:t>
            </a:r>
            <a:endParaRPr lang="es-NI" dirty="0" smtClean="0">
              <a:latin typeface="Arial" panose="020B0604020202020204" pitchFamily="34" charset="0"/>
              <a:cs typeface="Arial" panose="020B0604020202020204" pitchFamily="34" charset="0"/>
            </a:endParaRPr>
          </a:p>
          <a:p>
            <a:pPr marL="571500" indent="-571500">
              <a:lnSpc>
                <a:spcPct val="110000"/>
              </a:lnSpc>
              <a:spcBef>
                <a:spcPts val="0"/>
              </a:spcBef>
              <a:spcAft>
                <a:spcPts val="900"/>
              </a:spcAft>
              <a:buFont typeface="+mj-lt"/>
              <a:buAutoNum type="romanUcPeriod"/>
            </a:pPr>
            <a:r>
              <a:rPr lang="es-NI" dirty="0" smtClean="0">
                <a:latin typeface="Arial" panose="020B0604020202020204" pitchFamily="34" charset="0"/>
                <a:cs typeface="Arial" panose="020B0604020202020204" pitchFamily="34" charset="0"/>
              </a:rPr>
              <a:t>Ideas </a:t>
            </a:r>
            <a:r>
              <a:rPr lang="es-NI" dirty="0" err="1" smtClean="0">
                <a:latin typeface="Arial" panose="020B0604020202020204" pitchFamily="34" charset="0"/>
                <a:cs typeface="Arial" panose="020B0604020202020204" pitchFamily="34" charset="0"/>
              </a:rPr>
              <a:t>for</a:t>
            </a:r>
            <a:r>
              <a:rPr lang="es-NI" dirty="0" smtClean="0">
                <a:latin typeface="Arial" panose="020B0604020202020204" pitchFamily="34" charset="0"/>
                <a:cs typeface="Arial" panose="020B0604020202020204" pitchFamily="34" charset="0"/>
              </a:rPr>
              <a:t> </a:t>
            </a:r>
            <a:r>
              <a:rPr lang="es-NI" dirty="0" err="1" smtClean="0">
                <a:latin typeface="Arial" panose="020B0604020202020204" pitchFamily="34" charset="0"/>
                <a:cs typeface="Arial" panose="020B0604020202020204" pitchFamily="34" charset="0"/>
              </a:rPr>
              <a:t>future</a:t>
            </a:r>
            <a:endParaRPr lang="es-NI"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53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200"/>
            <a:ext cx="9154026" cy="6236178"/>
          </a:xfrm>
          <a:prstGeom prst="rect">
            <a:avLst/>
          </a:prstGeom>
          <a:ln w="57150">
            <a:noFill/>
          </a:ln>
        </p:spPr>
      </p:pic>
      <p:sp>
        <p:nvSpPr>
          <p:cNvPr id="3" name="TextBox 2"/>
          <p:cNvSpPr txBox="1"/>
          <p:nvPr/>
        </p:nvSpPr>
        <p:spPr>
          <a:xfrm>
            <a:off x="7467600" y="-76200"/>
            <a:ext cx="2057400"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1982</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911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02" y="1103098"/>
            <a:ext cx="8171197" cy="5145302"/>
          </a:xfrm>
          <a:prstGeom prst="rect">
            <a:avLst/>
          </a:prstGeom>
          <a:ln w="57150">
            <a:noFill/>
          </a:ln>
        </p:spPr>
      </p:pic>
      <p:sp>
        <p:nvSpPr>
          <p:cNvPr id="2" name="TextBox 1"/>
          <p:cNvSpPr txBox="1"/>
          <p:nvPr/>
        </p:nvSpPr>
        <p:spPr>
          <a:xfrm>
            <a:off x="76200" y="2913"/>
            <a:ext cx="8915400" cy="523220"/>
          </a:xfrm>
          <a:prstGeom prst="rect">
            <a:avLst/>
          </a:prstGeom>
          <a:noFill/>
        </p:spPr>
        <p:txBody>
          <a:bodyPr wrap="square" rtlCol="0">
            <a:spAutoFit/>
          </a:bodyPr>
          <a:lstStyle/>
          <a:p>
            <a:pPr algn="ctr"/>
            <a:r>
              <a:rPr lang="en-US" sz="2800" dirty="0" smtClean="0"/>
              <a:t>Packing for Playa </a:t>
            </a:r>
            <a:r>
              <a:rPr lang="en-US" sz="2800" dirty="0" err="1" smtClean="0"/>
              <a:t>Colorada</a:t>
            </a:r>
            <a:endParaRPr lang="en-US" sz="2800" dirty="0"/>
          </a:p>
        </p:txBody>
      </p:sp>
    </p:spTree>
    <p:extLst>
      <p:ext uri="{BB962C8B-B14F-4D97-AF65-F5344CB8AC3E}">
        <p14:creationId xmlns:p14="http://schemas.microsoft.com/office/powerpoint/2010/main" val="1182765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215" y="1143000"/>
            <a:ext cx="3284573" cy="5164931"/>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51015" cy="4325920"/>
          </a:xfrm>
          <a:prstGeom prst="rect">
            <a:avLst/>
          </a:prstGeom>
          <a:ln w="57150">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037" y="2209800"/>
            <a:ext cx="2955964" cy="4648200"/>
          </a:xfrm>
          <a:prstGeom prst="rect">
            <a:avLst/>
          </a:prstGeom>
          <a:ln w="57150">
            <a:noFill/>
          </a:ln>
        </p:spPr>
      </p:pic>
      <p:sp>
        <p:nvSpPr>
          <p:cNvPr id="5" name="Rectangle 4"/>
          <p:cNvSpPr/>
          <p:nvPr/>
        </p:nvSpPr>
        <p:spPr>
          <a:xfrm>
            <a:off x="3312034" y="381000"/>
            <a:ext cx="5755766" cy="523220"/>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Hiking to Punta </a:t>
            </a:r>
            <a:r>
              <a:rPr lang="en-US" sz="2800" dirty="0" err="1">
                <a:latin typeface="Arial" panose="020B0604020202020204" pitchFamily="34" charset="0"/>
                <a:cs typeface="Arial" panose="020B0604020202020204" pitchFamily="34" charset="0"/>
              </a:rPr>
              <a:t>Uva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67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598" y="3276600"/>
            <a:ext cx="5272103" cy="3739898"/>
          </a:xfrm>
          <a:prstGeom prst="rect">
            <a:avLst/>
          </a:prstGeom>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24847"/>
            <a:ext cx="5542215" cy="3472544"/>
          </a:xfrm>
          <a:prstGeom prst="rect">
            <a:avLst/>
          </a:prstGeom>
        </p:spPr>
      </p:pic>
      <p:sp>
        <p:nvSpPr>
          <p:cNvPr id="2" name="TextBox 1"/>
          <p:cNvSpPr txBox="1"/>
          <p:nvPr/>
        </p:nvSpPr>
        <p:spPr>
          <a:xfrm>
            <a:off x="76200" y="762000"/>
            <a:ext cx="3810000" cy="523220"/>
          </a:xfrm>
          <a:prstGeom prst="rect">
            <a:avLst/>
          </a:prstGeom>
          <a:noFill/>
        </p:spPr>
        <p:txBody>
          <a:bodyPr wrap="square" rtlCol="0">
            <a:spAutoFit/>
          </a:bodyPr>
          <a:lstStyle/>
          <a:p>
            <a:pPr algn="ctr"/>
            <a:r>
              <a:rPr lang="en-US" sz="2800" dirty="0" smtClean="0"/>
              <a:t>Clinic in a church</a:t>
            </a:r>
            <a:endParaRPr lang="en-US" sz="2800" dirty="0"/>
          </a:p>
        </p:txBody>
      </p:sp>
      <p:sp>
        <p:nvSpPr>
          <p:cNvPr id="3" name="TextBox 2"/>
          <p:cNvSpPr txBox="1"/>
          <p:nvPr/>
        </p:nvSpPr>
        <p:spPr>
          <a:xfrm>
            <a:off x="1066800" y="3886200"/>
            <a:ext cx="2819400" cy="523220"/>
          </a:xfrm>
          <a:prstGeom prst="rect">
            <a:avLst/>
          </a:prstGeom>
          <a:noFill/>
        </p:spPr>
        <p:txBody>
          <a:bodyPr wrap="square" rtlCol="0">
            <a:spAutoFit/>
          </a:bodyPr>
          <a:lstStyle/>
          <a:p>
            <a:r>
              <a:rPr lang="en-US" sz="2800" dirty="0" smtClean="0"/>
              <a:t>Bill </a:t>
            </a:r>
            <a:r>
              <a:rPr lang="en-US" sz="2800" dirty="0" err="1" smtClean="0"/>
              <a:t>Hankee</a:t>
            </a:r>
            <a:r>
              <a:rPr lang="en-US" sz="2800" dirty="0" smtClean="0"/>
              <a:t>, DDS</a:t>
            </a:r>
            <a:endParaRPr lang="en-US" sz="28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02" y="0"/>
            <a:ext cx="4661485" cy="7016498"/>
          </a:xfrm>
          <a:prstGeom prst="rect">
            <a:avLst/>
          </a:prstGeom>
        </p:spPr>
      </p:pic>
    </p:spTree>
    <p:extLst>
      <p:ext uri="{BB962C8B-B14F-4D97-AF65-F5344CB8AC3E}">
        <p14:creationId xmlns:p14="http://schemas.microsoft.com/office/powerpoint/2010/main" val="103116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0"/>
            <a:ext cx="4555777" cy="6876644"/>
          </a:xfrm>
          <a:prstGeom prst="rect">
            <a:avLst/>
          </a:prstGeom>
        </p:spPr>
      </p:pic>
      <p:sp>
        <p:nvSpPr>
          <p:cNvPr id="2" name="TextBox 1"/>
          <p:cNvSpPr txBox="1"/>
          <p:nvPr/>
        </p:nvSpPr>
        <p:spPr>
          <a:xfrm>
            <a:off x="0" y="838200"/>
            <a:ext cx="2514600" cy="954107"/>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Dave </a:t>
            </a:r>
            <a:r>
              <a:rPr lang="en-US" sz="2800" dirty="0" err="1" smtClean="0">
                <a:latin typeface="Arial" panose="020B0604020202020204" pitchFamily="34" charset="0"/>
                <a:cs typeface="Arial" panose="020B0604020202020204" pitchFamily="34" charset="0"/>
              </a:rPr>
              <a:t>Fouts</a:t>
            </a:r>
            <a:r>
              <a:rPr lang="en-US" sz="2800" dirty="0" smtClean="0">
                <a:latin typeface="Arial" panose="020B0604020202020204" pitchFamily="34" charset="0"/>
                <a:cs typeface="Arial" panose="020B0604020202020204" pitchFamily="34" charset="0"/>
              </a:rPr>
              <a:t>, </a:t>
            </a:r>
          </a:p>
          <a:p>
            <a:pPr algn="ctr"/>
            <a:r>
              <a:rPr lang="en-US" sz="2800" dirty="0" smtClean="0">
                <a:latin typeface="Arial" panose="020B0604020202020204" pitchFamily="34" charset="0"/>
                <a:cs typeface="Arial" panose="020B0604020202020204" pitchFamily="34" charset="0"/>
              </a:rPr>
              <a:t>MD, ‘56</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788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3" y="3581402"/>
            <a:ext cx="4590580" cy="3222652"/>
          </a:xfrm>
          <a:prstGeom prst="rect">
            <a:avLst/>
          </a:prstGeom>
          <a:ln w="57150">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037" y="3581401"/>
            <a:ext cx="4807685" cy="3222652"/>
          </a:xfrm>
          <a:prstGeom prst="rect">
            <a:avLst/>
          </a:prstGeom>
          <a:ln w="57150">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554" y="0"/>
            <a:ext cx="5218893" cy="3581400"/>
          </a:xfrm>
          <a:prstGeom prst="rect">
            <a:avLst/>
          </a:prstGeom>
          <a:ln w="57150">
            <a:noFill/>
          </a:ln>
        </p:spPr>
      </p:pic>
      <p:sp>
        <p:nvSpPr>
          <p:cNvPr id="3" name="TextBox 2"/>
          <p:cNvSpPr txBox="1"/>
          <p:nvPr/>
        </p:nvSpPr>
        <p:spPr>
          <a:xfrm>
            <a:off x="0" y="152400"/>
            <a:ext cx="1962554" cy="954107"/>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Weekend relaxation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75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5994"/>
            <a:ext cx="9144000" cy="5913119"/>
          </a:xfrm>
          <a:prstGeom prst="rect">
            <a:avLst/>
          </a:prstGeom>
          <a:ln w="57150">
            <a:noFill/>
          </a:ln>
        </p:spPr>
      </p:pic>
      <p:sp>
        <p:nvSpPr>
          <p:cNvPr id="4" name="TextBox 3"/>
          <p:cNvSpPr txBox="1"/>
          <p:nvPr/>
        </p:nvSpPr>
        <p:spPr>
          <a:xfrm>
            <a:off x="1752600" y="1905000"/>
            <a:ext cx="228600"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5" name="TextBox 4"/>
          <p:cNvSpPr txBox="1"/>
          <p:nvPr/>
        </p:nvSpPr>
        <p:spPr>
          <a:xfrm>
            <a:off x="1910306" y="1905000"/>
            <a:ext cx="838200" cy="338554"/>
          </a:xfrm>
          <a:prstGeom prst="rect">
            <a:avLst/>
          </a:prstGeom>
          <a:noFill/>
        </p:spPr>
        <p:txBody>
          <a:bodyPr wrap="square" rtlCol="0">
            <a:spAutoFit/>
          </a:bodyPr>
          <a:lstStyle/>
          <a:p>
            <a:r>
              <a:rPr lang="en-US" sz="1600" b="1" dirty="0" err="1" smtClean="0"/>
              <a:t>Omoa</a:t>
            </a:r>
            <a:endParaRPr lang="en-US" sz="1600" b="1" dirty="0"/>
          </a:p>
        </p:txBody>
      </p:sp>
      <p:sp>
        <p:nvSpPr>
          <p:cNvPr id="6" name="TextBox 5"/>
          <p:cNvSpPr txBox="1"/>
          <p:nvPr/>
        </p:nvSpPr>
        <p:spPr>
          <a:xfrm>
            <a:off x="5257800" y="6172200"/>
            <a:ext cx="2743200" cy="400110"/>
          </a:xfrm>
          <a:prstGeom prst="rect">
            <a:avLst/>
          </a:prstGeom>
          <a:noFill/>
        </p:spPr>
        <p:txBody>
          <a:bodyPr wrap="square" rtlCol="0">
            <a:spAutoFit/>
          </a:bodyPr>
          <a:lstStyle/>
          <a:p>
            <a:r>
              <a:rPr lang="en-US" sz="1000" dirty="0"/>
              <a:t>planetware.com</a:t>
            </a:r>
            <a:r>
              <a:rPr lang="en-US" sz="1000" dirty="0" smtClean="0"/>
              <a:t>/</a:t>
            </a:r>
          </a:p>
          <a:p>
            <a:r>
              <a:rPr lang="en-US" sz="1000" dirty="0" smtClean="0"/>
              <a:t>honduras-tourism-vacations-hon.htm</a:t>
            </a:r>
            <a:endParaRPr lang="en-US" sz="1000" dirty="0"/>
          </a:p>
        </p:txBody>
      </p:sp>
    </p:spTree>
    <p:extLst>
      <p:ext uri="{BB962C8B-B14F-4D97-AF65-F5344CB8AC3E}">
        <p14:creationId xmlns:p14="http://schemas.microsoft.com/office/powerpoint/2010/main" val="728875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12937"/>
            <a:ext cx="5178526" cy="34790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12938"/>
            <a:ext cx="5214472" cy="3479031"/>
          </a:xfrm>
          <a:prstGeom prst="rect">
            <a:avLst/>
          </a:prstGeom>
        </p:spPr>
      </p:pic>
      <p:sp>
        <p:nvSpPr>
          <p:cNvPr id="5" name="TextBox 4"/>
          <p:cNvSpPr txBox="1"/>
          <p:nvPr/>
        </p:nvSpPr>
        <p:spPr>
          <a:xfrm>
            <a:off x="457200" y="832207"/>
            <a:ext cx="91440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Episcopal Parish Hall at </a:t>
            </a:r>
            <a:r>
              <a:rPr lang="en-US" sz="2800" dirty="0" err="1" smtClean="0">
                <a:latin typeface="Arial" panose="020B0604020202020204" pitchFamily="34" charset="0"/>
                <a:cs typeface="Arial" panose="020B0604020202020204" pitchFamily="34" charset="0"/>
              </a:rPr>
              <a:t>Omoa</a:t>
            </a:r>
            <a:endParaRPr lang="en-US" sz="2800" dirty="0">
              <a:latin typeface="Arial" panose="020B0604020202020204" pitchFamily="34" charset="0"/>
              <a:cs typeface="Arial" panose="020B0604020202020204" pitchFamily="34" charset="0"/>
            </a:endParaRPr>
          </a:p>
        </p:txBody>
      </p:sp>
      <p:sp>
        <p:nvSpPr>
          <p:cNvPr id="2" name="TextBox 1"/>
          <p:cNvSpPr txBox="1"/>
          <p:nvPr/>
        </p:nvSpPr>
        <p:spPr>
          <a:xfrm>
            <a:off x="3581400" y="152400"/>
            <a:ext cx="205740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1983</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8130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88"/>
            <a:ext cx="5029200" cy="33554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405" y="-3888"/>
            <a:ext cx="4524558" cy="68618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3351532"/>
            <a:ext cx="5134745" cy="3506467"/>
          </a:xfrm>
          <a:prstGeom prst="rect">
            <a:avLst/>
          </a:prstGeom>
        </p:spPr>
      </p:pic>
    </p:spTree>
    <p:extLst>
      <p:ext uri="{BB962C8B-B14F-4D97-AF65-F5344CB8AC3E}">
        <p14:creationId xmlns:p14="http://schemas.microsoft.com/office/powerpoint/2010/main" val="2589569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188" y="1524000"/>
            <a:ext cx="5393172" cy="3810000"/>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5274"/>
            <a:ext cx="3721019" cy="5779941"/>
          </a:xfrm>
          <a:prstGeom prst="rect">
            <a:avLst/>
          </a:prstGeom>
          <a:ln w="57150">
            <a:noFill/>
          </a:ln>
        </p:spPr>
      </p:pic>
    </p:spTree>
    <p:extLst>
      <p:ext uri="{BB962C8B-B14F-4D97-AF65-F5344CB8AC3E}">
        <p14:creationId xmlns:p14="http://schemas.microsoft.com/office/powerpoint/2010/main" val="164951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84775"/>
          </a:xfrm>
          <a:prstGeom prst="rect">
            <a:avLst/>
          </a:prstGeom>
        </p:spPr>
        <p:txBody>
          <a:bodyPr wrap="square">
            <a:spAutoFit/>
          </a:bodyPr>
          <a:lstStyle/>
          <a:p>
            <a:pPr algn="ctr"/>
            <a:r>
              <a:rPr lang="en-US" sz="3200" b="1" dirty="0" smtClean="0">
                <a:latin typeface="Arial" panose="020B0604020202020204" pitchFamily="34" charset="0"/>
                <a:cs typeface="Arial" panose="020B0604020202020204" pitchFamily="34" charset="0"/>
              </a:rPr>
              <a:t>The Beginning</a:t>
            </a:r>
            <a:endParaRPr lang="en-US" sz="3200" b="1" dirty="0"/>
          </a:p>
        </p:txBody>
      </p:sp>
      <p:sp>
        <p:nvSpPr>
          <p:cNvPr id="3" name="Rectangle 2"/>
          <p:cNvSpPr/>
          <p:nvPr/>
        </p:nvSpPr>
        <p:spPr>
          <a:xfrm>
            <a:off x="4963886" y="1767007"/>
            <a:ext cx="4027714" cy="2246769"/>
          </a:xfrm>
          <a:prstGeom prst="rect">
            <a:avLst/>
          </a:prstGeom>
        </p:spPr>
        <p:txBody>
          <a:bodyPr wrap="square">
            <a:spAutoFit/>
          </a:bodyPr>
          <a:lstStyle/>
          <a:p>
            <a:pPr algn="ctr"/>
            <a:r>
              <a:rPr lang="en-US" sz="2800" dirty="0" smtClean="0">
                <a:latin typeface="Arial" panose="020B0604020202020204" pitchFamily="34" charset="0"/>
                <a:cs typeface="Arial" panose="020B0604020202020204" pitchFamily="34" charset="0"/>
              </a:rPr>
              <a:t>Fall of 1979</a:t>
            </a:r>
          </a:p>
          <a:p>
            <a:pPr algn="ctr"/>
            <a:r>
              <a:rPr lang="en-US" sz="2800" dirty="0" smtClean="0">
                <a:latin typeface="Arial" panose="020B0604020202020204" pitchFamily="34" charset="0"/>
                <a:cs typeface="Arial" panose="020B0604020202020204" pitchFamily="34" charset="0"/>
              </a:rPr>
              <a:t> </a:t>
            </a:r>
          </a:p>
          <a:p>
            <a:pPr algn="ctr"/>
            <a:r>
              <a:rPr lang="en-US" sz="2800" dirty="0" smtClean="0">
                <a:latin typeface="Arial" panose="020B0604020202020204" pitchFamily="34" charset="0"/>
                <a:cs typeface="Arial" panose="020B0604020202020204" pitchFamily="34" charset="0"/>
              </a:rPr>
              <a:t>Fred </a:t>
            </a:r>
            <a:r>
              <a:rPr lang="en-US" sz="2800" dirty="0" err="1" smtClean="0">
                <a:latin typeface="Arial" panose="020B0604020202020204" pitchFamily="34" charset="0"/>
                <a:cs typeface="Arial" panose="020B0604020202020204" pitchFamily="34" charset="0"/>
              </a:rPr>
              <a:t>LaMar</a:t>
            </a:r>
            <a:endParaRPr lang="en-US" sz="2800" dirty="0" smtClean="0">
              <a:latin typeface="Arial" panose="020B0604020202020204" pitchFamily="34" charset="0"/>
              <a:cs typeface="Arial" panose="020B0604020202020204" pitchFamily="34" charset="0"/>
            </a:endParaRPr>
          </a:p>
          <a:p>
            <a:pPr algn="ctr"/>
            <a:r>
              <a:rPr lang="en-US" sz="2800" dirty="0" smtClean="0">
                <a:latin typeface="Arial" panose="020B0604020202020204" pitchFamily="34" charset="0"/>
                <a:cs typeface="Arial" panose="020B0604020202020204" pitchFamily="34" charset="0"/>
              </a:rPr>
              <a:t>DePauw U. Chaplain</a:t>
            </a:r>
          </a:p>
          <a:p>
            <a:r>
              <a:rPr lang="en-US" sz="2800" dirty="0" smtClean="0"/>
              <a:t>  </a:t>
            </a:r>
          </a:p>
        </p:txBody>
      </p:sp>
      <p:sp>
        <p:nvSpPr>
          <p:cNvPr id="6" name="TextBox 5"/>
          <p:cNvSpPr txBox="1"/>
          <p:nvPr/>
        </p:nvSpPr>
        <p:spPr>
          <a:xfrm>
            <a:off x="152400" y="1582341"/>
            <a:ext cx="4648200" cy="369332"/>
          </a:xfrm>
          <a:prstGeom prst="rect">
            <a:avLst/>
          </a:prstGeom>
          <a:noFill/>
        </p:spPr>
        <p:txBody>
          <a:bodyPr wrap="square" rtlCol="0">
            <a:spAutoFit/>
          </a:bodyPr>
          <a:lstStyle/>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3170"/>
          <a:stretch/>
        </p:blipFill>
        <p:spPr>
          <a:xfrm>
            <a:off x="0" y="1767007"/>
            <a:ext cx="4800600" cy="4164583"/>
          </a:xfrm>
          <a:prstGeom prst="rect">
            <a:avLst/>
          </a:prstGeom>
        </p:spPr>
      </p:pic>
      <p:sp>
        <p:nvSpPr>
          <p:cNvPr id="5" name="TextBox 4"/>
          <p:cNvSpPr txBox="1"/>
          <p:nvPr/>
        </p:nvSpPr>
        <p:spPr>
          <a:xfrm>
            <a:off x="0" y="5931590"/>
            <a:ext cx="4953000" cy="954107"/>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Bob </a:t>
            </a:r>
            <a:r>
              <a:rPr lang="en-US" sz="2800" dirty="0" err="1" smtClean="0">
                <a:latin typeface="Arial" panose="020B0604020202020204" pitchFamily="34" charset="0"/>
                <a:cs typeface="Arial" panose="020B0604020202020204" pitchFamily="34" charset="0"/>
              </a:rPr>
              <a:t>Knechel</a:t>
            </a:r>
            <a:r>
              <a:rPr lang="en-US" sz="2800" dirty="0" smtClean="0">
                <a:latin typeface="Arial" panose="020B0604020202020204" pitchFamily="34" charset="0"/>
                <a:cs typeface="Arial" panose="020B0604020202020204" pitchFamily="34" charset="0"/>
              </a:rPr>
              <a:t> </a:t>
            </a:r>
          </a:p>
          <a:p>
            <a:pPr algn="ctr"/>
            <a:r>
              <a:rPr lang="en-US" sz="2800" dirty="0" smtClean="0">
                <a:latin typeface="Arial" panose="020B0604020202020204" pitchFamily="34" charset="0"/>
                <a:cs typeface="Arial" panose="020B0604020202020204" pitchFamily="34" charset="0"/>
              </a:rPr>
              <a:t>MC Campus Pastor</a:t>
            </a:r>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2568260" y="5669757"/>
            <a:ext cx="2296886" cy="246221"/>
          </a:xfrm>
          <a:prstGeom prst="rect">
            <a:avLst/>
          </a:prstGeom>
          <a:noFill/>
        </p:spPr>
        <p:txBody>
          <a:bodyPr wrap="square" rtlCol="0">
            <a:spAutoFit/>
          </a:bodyPr>
          <a:lstStyle/>
          <a:p>
            <a:r>
              <a:rPr lang="en-US" sz="1000" dirty="0">
                <a:hlinkClick r:id="rId4"/>
              </a:rPr>
              <a:t>5D_27998</a:t>
            </a:r>
            <a:r>
              <a:rPr lang="en-US" sz="1000" dirty="0"/>
              <a:t> </a:t>
            </a:r>
            <a:r>
              <a:rPr lang="en-US" sz="1000" dirty="0">
                <a:hlinkClick r:id="rId5"/>
              </a:rPr>
              <a:t>by Manchester University </a:t>
            </a:r>
            <a:endParaRPr lang="en-US" sz="1000" dirty="0"/>
          </a:p>
        </p:txBody>
      </p:sp>
    </p:spTree>
    <p:extLst>
      <p:ext uri="{BB962C8B-B14F-4D97-AF65-F5344CB8AC3E}">
        <p14:creationId xmlns:p14="http://schemas.microsoft.com/office/powerpoint/2010/main" val="75076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94" y="541033"/>
            <a:ext cx="4199036" cy="6206428"/>
          </a:xfrm>
          <a:prstGeom prst="rect">
            <a:avLst/>
          </a:prstGeom>
          <a:ln w="57150">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62" y="541033"/>
            <a:ext cx="4111758" cy="6206428"/>
          </a:xfrm>
          <a:prstGeom prst="rect">
            <a:avLst/>
          </a:prstGeom>
          <a:ln w="57150">
            <a:noFill/>
          </a:ln>
        </p:spPr>
      </p:pic>
      <p:sp>
        <p:nvSpPr>
          <p:cNvPr id="3" name="TextBox 2"/>
          <p:cNvSpPr txBox="1"/>
          <p:nvPr/>
        </p:nvSpPr>
        <p:spPr>
          <a:xfrm>
            <a:off x="0" y="0"/>
            <a:ext cx="4343400" cy="523220"/>
          </a:xfrm>
          <a:prstGeom prst="rect">
            <a:avLst/>
          </a:prstGeom>
          <a:noFill/>
        </p:spPr>
        <p:txBody>
          <a:bodyPr wrap="square" rtlCol="0">
            <a:spAutoFit/>
          </a:bodyPr>
          <a:lstStyle/>
          <a:p>
            <a:pPr algn="ctr"/>
            <a:r>
              <a:rPr lang="en-US" sz="2800" dirty="0" smtClean="0"/>
              <a:t>Lee Smith, MD, ‘47</a:t>
            </a:r>
            <a:endParaRPr lang="en-US" sz="2800" dirty="0"/>
          </a:p>
        </p:txBody>
      </p:sp>
    </p:spTree>
    <p:extLst>
      <p:ext uri="{BB962C8B-B14F-4D97-AF65-F5344CB8AC3E}">
        <p14:creationId xmlns:p14="http://schemas.microsoft.com/office/powerpoint/2010/main" val="1896115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653629"/>
            <a:ext cx="5867400" cy="5896737"/>
          </a:xfrm>
          <a:prstGeom prst="rect">
            <a:avLst/>
          </a:prstGeom>
          <a:ln w="57150">
            <a:solidFill>
              <a:schemeClr val="tx1"/>
            </a:solidFill>
          </a:ln>
        </p:spPr>
      </p:pic>
      <p:sp>
        <p:nvSpPr>
          <p:cNvPr id="4" name="TextBox 3"/>
          <p:cNvSpPr txBox="1"/>
          <p:nvPr/>
        </p:nvSpPr>
        <p:spPr>
          <a:xfrm>
            <a:off x="5029200" y="3232666"/>
            <a:ext cx="152400" cy="369332"/>
          </a:xfrm>
          <a:prstGeom prst="rect">
            <a:avLst/>
          </a:prstGeom>
          <a:noFill/>
        </p:spPr>
        <p:txBody>
          <a:bodyPr wrap="square" rtlCol="0">
            <a:spAutoFit/>
          </a:bodyPr>
          <a:lstStyle/>
          <a:p>
            <a:r>
              <a:rPr lang="en-US" dirty="0" smtClean="0">
                <a:solidFill>
                  <a:srgbClr val="C00000"/>
                </a:solidFill>
              </a:rPr>
              <a:t>*</a:t>
            </a:r>
            <a:endParaRPr lang="en-US" dirty="0">
              <a:solidFill>
                <a:srgbClr val="C00000"/>
              </a:solidFill>
            </a:endParaRPr>
          </a:p>
        </p:txBody>
      </p:sp>
      <p:sp>
        <p:nvSpPr>
          <p:cNvPr id="8" name="TextBox 7"/>
          <p:cNvSpPr txBox="1"/>
          <p:nvPr/>
        </p:nvSpPr>
        <p:spPr>
          <a:xfrm>
            <a:off x="6945086" y="3534726"/>
            <a:ext cx="152400" cy="369332"/>
          </a:xfrm>
          <a:prstGeom prst="rect">
            <a:avLst/>
          </a:prstGeom>
          <a:noFill/>
        </p:spPr>
        <p:txBody>
          <a:bodyPr wrap="square" rtlCol="0">
            <a:spAutoFit/>
          </a:bodyPr>
          <a:lstStyle/>
          <a:p>
            <a:r>
              <a:rPr lang="en-US" dirty="0" smtClean="0">
                <a:solidFill>
                  <a:srgbClr val="C00000"/>
                </a:solidFill>
              </a:rPr>
              <a:t>*</a:t>
            </a:r>
            <a:endParaRPr lang="en-US" dirty="0">
              <a:solidFill>
                <a:srgbClr val="C00000"/>
              </a:solidFill>
            </a:endParaRPr>
          </a:p>
        </p:txBody>
      </p:sp>
      <p:sp>
        <p:nvSpPr>
          <p:cNvPr id="9" name="TextBox 8"/>
          <p:cNvSpPr txBox="1"/>
          <p:nvPr/>
        </p:nvSpPr>
        <p:spPr>
          <a:xfrm>
            <a:off x="76200" y="365749"/>
            <a:ext cx="3048000" cy="2031325"/>
          </a:xfrm>
          <a:prstGeom prst="rect">
            <a:avLst/>
          </a:prstGeom>
          <a:noFill/>
        </p:spPr>
        <p:txBody>
          <a:bodyPr wrap="square" rtlCol="0">
            <a:spAutoFit/>
          </a:bodyPr>
          <a:lstStyle/>
          <a:p>
            <a:pPr algn="ctr"/>
            <a:endParaRPr lang="en-US" dirty="0"/>
          </a:p>
          <a:p>
            <a:pPr algn="ctr"/>
            <a:r>
              <a:rPr lang="en-US" sz="2800" b="1" dirty="0" smtClean="0">
                <a:latin typeface="Arial" panose="020B0604020202020204" pitchFamily="34" charset="0"/>
                <a:cs typeface="Arial" panose="020B0604020202020204" pitchFamily="34" charset="0"/>
              </a:rPr>
              <a:t>1984</a:t>
            </a:r>
            <a:r>
              <a:rPr lang="en-US" sz="2800" dirty="0" smtClean="0">
                <a:latin typeface="Arial" panose="020B0604020202020204" pitchFamily="34" charset="0"/>
                <a:cs typeface="Arial" panose="020B0604020202020204" pitchFamily="34" charset="0"/>
              </a:rPr>
              <a:t> and </a:t>
            </a:r>
            <a:r>
              <a:rPr lang="en-US" sz="2800" b="1" dirty="0" smtClean="0">
                <a:latin typeface="Arial" panose="020B0604020202020204" pitchFamily="34" charset="0"/>
                <a:cs typeface="Arial" panose="020B0604020202020204" pitchFamily="34" charset="0"/>
              </a:rPr>
              <a:t>1985</a:t>
            </a:r>
          </a:p>
          <a:p>
            <a:pPr algn="ctr"/>
            <a:endParaRPr lang="en-US" sz="2800" dirty="0" smtClean="0">
              <a:latin typeface="Arial" panose="020B0604020202020204" pitchFamily="34" charset="0"/>
              <a:cs typeface="Arial" panose="020B0604020202020204" pitchFamily="34" charset="0"/>
            </a:endParaRPr>
          </a:p>
          <a:p>
            <a:pPr algn="ctr"/>
            <a:r>
              <a:rPr lang="en-US" sz="2800" dirty="0" err="1" smtClean="0">
                <a:latin typeface="Arial" panose="020B0604020202020204" pitchFamily="34" charset="0"/>
                <a:cs typeface="Arial" panose="020B0604020202020204" pitchFamily="34" charset="0"/>
              </a:rPr>
              <a:t>Viajama</a:t>
            </a:r>
            <a:endParaRPr lang="en-US" sz="2800" dirty="0">
              <a:latin typeface="Arial" panose="020B0604020202020204" pitchFamily="34" charset="0"/>
              <a:cs typeface="Arial" panose="020B0604020202020204" pitchFamily="34" charset="0"/>
            </a:endParaRPr>
          </a:p>
          <a:p>
            <a:pPr algn="ctr"/>
            <a:endParaRPr lang="en-US" sz="2400" b="1"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6" y="3498571"/>
            <a:ext cx="4607115" cy="3124200"/>
          </a:xfrm>
          <a:prstGeom prst="rect">
            <a:avLst/>
          </a:prstGeom>
          <a:ln w="57150">
            <a:noFill/>
          </a:ln>
        </p:spPr>
      </p:pic>
      <p:sp>
        <p:nvSpPr>
          <p:cNvPr id="3" name="TextBox 2"/>
          <p:cNvSpPr txBox="1"/>
          <p:nvPr/>
        </p:nvSpPr>
        <p:spPr>
          <a:xfrm>
            <a:off x="6180364" y="6131633"/>
            <a:ext cx="2506436" cy="400110"/>
          </a:xfrm>
          <a:prstGeom prst="rect">
            <a:avLst/>
          </a:prstGeom>
          <a:noFill/>
        </p:spPr>
        <p:txBody>
          <a:bodyPr wrap="square" rtlCol="0">
            <a:spAutoFit/>
          </a:bodyPr>
          <a:lstStyle/>
          <a:p>
            <a:r>
              <a:rPr lang="en-US" sz="1000" dirty="0"/>
              <a:t>http://wol.jw.org/en/wol/pc/r1/lp-e/1200271746/38/0</a:t>
            </a:r>
          </a:p>
        </p:txBody>
      </p:sp>
      <p:sp>
        <p:nvSpPr>
          <p:cNvPr id="5" name="TextBox 4"/>
          <p:cNvSpPr txBox="1"/>
          <p:nvPr/>
        </p:nvSpPr>
        <p:spPr>
          <a:xfrm>
            <a:off x="5568042" y="1611870"/>
            <a:ext cx="228600" cy="369332"/>
          </a:xfrm>
          <a:prstGeom prst="rect">
            <a:avLst/>
          </a:prstGeom>
          <a:noFill/>
        </p:spPr>
        <p:txBody>
          <a:bodyPr wrap="square" rtlCol="0">
            <a:spAutoFit/>
          </a:bodyPr>
          <a:lstStyle/>
          <a:p>
            <a:r>
              <a:rPr lang="en-US" dirty="0">
                <a:solidFill>
                  <a:srgbClr val="C00000"/>
                </a:solidFill>
              </a:rPr>
              <a:t>*</a:t>
            </a:r>
          </a:p>
        </p:txBody>
      </p:sp>
      <p:sp>
        <p:nvSpPr>
          <p:cNvPr id="6" name="TextBox 5"/>
          <p:cNvSpPr txBox="1"/>
          <p:nvPr/>
        </p:nvSpPr>
        <p:spPr>
          <a:xfrm>
            <a:off x="5725885" y="1611870"/>
            <a:ext cx="908958" cy="276999"/>
          </a:xfrm>
          <a:prstGeom prst="rect">
            <a:avLst/>
          </a:prstGeom>
          <a:noFill/>
        </p:spPr>
        <p:txBody>
          <a:bodyPr wrap="square" rtlCol="0">
            <a:spAutoFit/>
          </a:bodyPr>
          <a:lstStyle/>
          <a:p>
            <a:r>
              <a:rPr lang="en-US" sz="1200" dirty="0" err="1" smtClean="0"/>
              <a:t>Sosúa</a:t>
            </a:r>
            <a:endParaRPr lang="en-US" sz="1200" dirty="0"/>
          </a:p>
        </p:txBody>
      </p:sp>
    </p:spTree>
    <p:extLst>
      <p:ext uri="{BB962C8B-B14F-4D97-AF65-F5344CB8AC3E}">
        <p14:creationId xmlns:p14="http://schemas.microsoft.com/office/powerpoint/2010/main" val="35414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6" y="304800"/>
            <a:ext cx="9112044" cy="6399788"/>
          </a:xfrm>
          <a:prstGeom prst="rect">
            <a:avLst/>
          </a:prstGeom>
          <a:ln w="57150">
            <a:noFill/>
          </a:ln>
        </p:spPr>
      </p:pic>
    </p:spTree>
    <p:extLst>
      <p:ext uri="{BB962C8B-B14F-4D97-AF65-F5344CB8AC3E}">
        <p14:creationId xmlns:p14="http://schemas.microsoft.com/office/powerpoint/2010/main" val="33613573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8599"/>
            <a:ext cx="9157243" cy="6248401"/>
          </a:xfrm>
          <a:prstGeom prst="rect">
            <a:avLst/>
          </a:prstGeom>
          <a:ln w="57150">
            <a:noFill/>
          </a:ln>
        </p:spPr>
      </p:pic>
    </p:spTree>
    <p:extLst>
      <p:ext uri="{BB962C8B-B14F-4D97-AF65-F5344CB8AC3E}">
        <p14:creationId xmlns:p14="http://schemas.microsoft.com/office/powerpoint/2010/main" val="3280241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93114"/>
            <a:ext cx="8839200" cy="6264886"/>
          </a:xfrm>
          <a:prstGeom prst="rect">
            <a:avLst/>
          </a:prstGeom>
          <a:ln w="57150">
            <a:noFill/>
          </a:ln>
        </p:spPr>
      </p:pic>
      <p:sp>
        <p:nvSpPr>
          <p:cNvPr id="3" name="TextBox 2"/>
          <p:cNvSpPr txBox="1"/>
          <p:nvPr/>
        </p:nvSpPr>
        <p:spPr>
          <a:xfrm>
            <a:off x="1600200" y="0"/>
            <a:ext cx="55626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Al fresco bathing</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9540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9"/>
            <a:ext cx="9144000" cy="6205600"/>
          </a:xfrm>
          <a:prstGeom prst="rect">
            <a:avLst/>
          </a:prstGeom>
          <a:ln w="57150">
            <a:noFill/>
          </a:ln>
        </p:spPr>
      </p:pic>
      <p:sp>
        <p:nvSpPr>
          <p:cNvPr id="3" name="TextBox 2"/>
          <p:cNvSpPr txBox="1"/>
          <p:nvPr/>
        </p:nvSpPr>
        <p:spPr>
          <a:xfrm>
            <a:off x="2590800" y="76200"/>
            <a:ext cx="3657600" cy="523220"/>
          </a:xfrm>
          <a:prstGeom prst="rect">
            <a:avLst/>
          </a:prstGeom>
          <a:noFill/>
        </p:spPr>
        <p:txBody>
          <a:bodyPr wrap="square" rtlCol="0">
            <a:spAutoFit/>
          </a:bodyPr>
          <a:lstStyle/>
          <a:p>
            <a:pPr algn="ctr"/>
            <a:r>
              <a:rPr lang="en-US" sz="2800" dirty="0" smtClean="0"/>
              <a:t>Yet another latrine</a:t>
            </a:r>
            <a:endParaRPr lang="en-US" sz="2800" dirty="0"/>
          </a:p>
        </p:txBody>
      </p:sp>
    </p:spTree>
    <p:extLst>
      <p:ext uri="{BB962C8B-B14F-4D97-AF65-F5344CB8AC3E}">
        <p14:creationId xmlns:p14="http://schemas.microsoft.com/office/powerpoint/2010/main" val="11578107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829"/>
            <a:ext cx="3124200" cy="4912747"/>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927" y="1687286"/>
            <a:ext cx="3474073" cy="5170714"/>
          </a:xfrm>
          <a:prstGeom prst="rect">
            <a:avLst/>
          </a:prstGeom>
          <a:ln w="57150">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609600"/>
            <a:ext cx="3157895" cy="4800600"/>
          </a:xfrm>
          <a:prstGeom prst="rect">
            <a:avLst/>
          </a:prstGeom>
          <a:ln w="57150">
            <a:noFill/>
          </a:ln>
        </p:spPr>
      </p:pic>
      <p:sp>
        <p:nvSpPr>
          <p:cNvPr id="7" name="TextBox 6"/>
          <p:cNvSpPr txBox="1"/>
          <p:nvPr/>
        </p:nvSpPr>
        <p:spPr>
          <a:xfrm>
            <a:off x="8683" y="4611231"/>
            <a:ext cx="3053443" cy="2246769"/>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Preparing </a:t>
            </a:r>
            <a:r>
              <a:rPr lang="en-US" sz="2800" dirty="0" err="1" smtClean="0">
                <a:latin typeface="Arial" panose="020B0604020202020204" pitchFamily="34" charset="0"/>
                <a:cs typeface="Arial" panose="020B0604020202020204" pitchFamily="34" charset="0"/>
              </a:rPr>
              <a:t>Piperazine</a:t>
            </a:r>
            <a:r>
              <a:rPr lang="en-US" sz="2800" dirty="0" smtClean="0">
                <a:latin typeface="Arial" panose="020B0604020202020204" pitchFamily="34" charset="0"/>
                <a:cs typeface="Arial" panose="020B0604020202020204" pitchFamily="34" charset="0"/>
              </a:rPr>
              <a:t> syrup</a:t>
            </a:r>
          </a:p>
          <a:p>
            <a:pPr algn="ctr"/>
            <a:r>
              <a:rPr lang="en-US" sz="2800" dirty="0">
                <a:latin typeface="Arial" panose="020B0604020202020204" pitchFamily="34" charset="0"/>
                <a:cs typeface="Arial" panose="020B0604020202020204" pitchFamily="34" charset="0"/>
              </a:rPr>
              <a:t>f</a:t>
            </a:r>
            <a:r>
              <a:rPr lang="en-US" sz="2800" dirty="0" smtClean="0">
                <a:latin typeface="Arial" panose="020B0604020202020204" pitchFamily="34" charset="0"/>
                <a:cs typeface="Arial" panose="020B0604020202020204" pitchFamily="34" charset="0"/>
              </a:rPr>
              <a:t>or treating </a:t>
            </a:r>
            <a:r>
              <a:rPr lang="en-US" sz="2800" dirty="0" err="1" smtClean="0">
                <a:latin typeface="Arial" panose="020B0604020202020204" pitchFamily="34" charset="0"/>
                <a:cs typeface="Arial" panose="020B0604020202020204" pitchFamily="34" charset="0"/>
              </a:rPr>
              <a:t>lambrices</a:t>
            </a:r>
            <a:r>
              <a:rPr lang="en-US" sz="2800" dirty="0" smtClean="0">
                <a:latin typeface="Arial" panose="020B0604020202020204" pitchFamily="34" charset="0"/>
                <a:cs typeface="Arial" panose="020B0604020202020204" pitchFamily="34" charset="0"/>
              </a:rPr>
              <a:t> </a:t>
            </a:r>
          </a:p>
          <a:p>
            <a:pPr algn="ctr"/>
            <a:r>
              <a:rPr lang="en-US" sz="2800" dirty="0" smtClean="0">
                <a:latin typeface="Arial" panose="020B0604020202020204" pitchFamily="34" charset="0"/>
                <a:cs typeface="Arial" panose="020B0604020202020204" pitchFamily="34" charset="0"/>
              </a:rPr>
              <a:t>(round worms)</a:t>
            </a:r>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5943600" y="483980"/>
            <a:ext cx="3200400" cy="954107"/>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Dean Rust, </a:t>
            </a:r>
          </a:p>
          <a:p>
            <a:pPr algn="ctr"/>
            <a:r>
              <a:rPr lang="en-US" sz="2800" dirty="0" smtClean="0">
                <a:latin typeface="Arial" panose="020B0604020202020204" pitchFamily="34" charset="0"/>
                <a:cs typeface="Arial" panose="020B0604020202020204" pitchFamily="34" charset="0"/>
              </a:rPr>
              <a:t>DDS, ‘68</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159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 y="2960058"/>
            <a:ext cx="5114925" cy="31808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965" y="304800"/>
            <a:ext cx="3711396" cy="58361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46" y="0"/>
            <a:ext cx="4750980" cy="2960057"/>
          </a:xfrm>
          <a:prstGeom prst="rect">
            <a:avLst/>
          </a:prstGeom>
        </p:spPr>
      </p:pic>
      <p:sp>
        <p:nvSpPr>
          <p:cNvPr id="4" name="TextBox 3"/>
          <p:cNvSpPr txBox="1"/>
          <p:nvPr/>
        </p:nvSpPr>
        <p:spPr>
          <a:xfrm>
            <a:off x="4648200" y="6140902"/>
            <a:ext cx="44958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John Studebaker, MD, ‘68</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21552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6" y="3493532"/>
            <a:ext cx="4310743" cy="2910404"/>
          </a:xfrm>
          <a:prstGeom prst="rect">
            <a:avLst/>
          </a:prstGeom>
          <a:ln w="57150">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237" y="3493532"/>
            <a:ext cx="4575562" cy="2870716"/>
          </a:xfrm>
          <a:prstGeom prst="rect">
            <a:avLst/>
          </a:prstGeom>
          <a:ln w="57150">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2237" y="47028"/>
            <a:ext cx="4575562" cy="2962872"/>
          </a:xfrm>
          <a:prstGeom prst="rect">
            <a:avLst/>
          </a:prstGeom>
          <a:ln w="57150">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56" y="47028"/>
            <a:ext cx="4310743" cy="2962871"/>
          </a:xfrm>
          <a:prstGeom prst="rect">
            <a:avLst/>
          </a:prstGeom>
          <a:ln w="57150">
            <a:noFill/>
          </a:ln>
        </p:spPr>
      </p:pic>
      <p:sp>
        <p:nvSpPr>
          <p:cNvPr id="8" name="TextBox 7"/>
          <p:cNvSpPr txBox="1"/>
          <p:nvPr/>
        </p:nvSpPr>
        <p:spPr>
          <a:xfrm>
            <a:off x="32656" y="2967936"/>
            <a:ext cx="9035143"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Five Star Hotel and Restaurant in </a:t>
            </a:r>
            <a:r>
              <a:rPr lang="en-US" sz="2400" dirty="0" err="1" smtClean="0">
                <a:latin typeface="Arial" panose="020B0604020202020204" pitchFamily="34" charset="0"/>
                <a:cs typeface="Arial" panose="020B0604020202020204" pitchFamily="34" charset="0"/>
              </a:rPr>
              <a:t>Viajama</a:t>
            </a:r>
            <a:endParaRPr lang="en-US" sz="2400" dirty="0">
              <a:latin typeface="Arial" panose="020B0604020202020204" pitchFamily="34" charset="0"/>
              <a:cs typeface="Arial" panose="020B0604020202020204" pitchFamily="34" charset="0"/>
            </a:endParaRPr>
          </a:p>
        </p:txBody>
      </p:sp>
      <p:sp>
        <p:nvSpPr>
          <p:cNvPr id="9" name="TextBox 8"/>
          <p:cNvSpPr txBox="1"/>
          <p:nvPr/>
        </p:nvSpPr>
        <p:spPr>
          <a:xfrm>
            <a:off x="32656" y="6368534"/>
            <a:ext cx="88392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R and R in </a:t>
            </a:r>
            <a:r>
              <a:rPr lang="en-US" sz="2400" dirty="0" err="1" smtClean="0">
                <a:latin typeface="Arial" panose="020B0604020202020204" pitchFamily="34" charset="0"/>
                <a:cs typeface="Arial" panose="020B0604020202020204" pitchFamily="34" charset="0"/>
              </a:rPr>
              <a:t>Sosúa</a:t>
            </a:r>
            <a:r>
              <a:rPr lang="en-US" sz="2400" dirty="0" smtClean="0">
                <a:latin typeface="Arial" panose="020B0604020202020204" pitchFamily="34" charset="0"/>
                <a:cs typeface="Arial" panose="020B0604020202020204" pitchFamily="34" charset="0"/>
              </a:rPr>
              <a:t> on North Coast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0549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768"/>
            <a:ext cx="9144000" cy="5986463"/>
          </a:xfrm>
          <a:prstGeom prst="rect">
            <a:avLst/>
          </a:prstGeom>
        </p:spPr>
      </p:pic>
      <p:sp>
        <p:nvSpPr>
          <p:cNvPr id="3" name="Rectangle 2"/>
          <p:cNvSpPr/>
          <p:nvPr/>
        </p:nvSpPr>
        <p:spPr>
          <a:xfrm>
            <a:off x="990600" y="914400"/>
            <a:ext cx="6019800" cy="523220"/>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Boca </a:t>
            </a:r>
            <a:r>
              <a:rPr lang="en-US" sz="2800" dirty="0" err="1">
                <a:latin typeface="Arial" panose="020B0604020202020204" pitchFamily="34" charset="0"/>
                <a:cs typeface="Arial" panose="020B0604020202020204" pitchFamily="34" charset="0"/>
              </a:rPr>
              <a:t>Chica</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1986, </a:t>
            </a:r>
            <a:r>
              <a:rPr lang="en-US" sz="2800" dirty="0">
                <a:latin typeface="Arial" panose="020B0604020202020204" pitchFamily="34" charset="0"/>
                <a:cs typeface="Arial" panose="020B0604020202020204" pitchFamily="34" charset="0"/>
              </a:rPr>
              <a:t>1987</a:t>
            </a:r>
          </a:p>
        </p:txBody>
      </p:sp>
    </p:spTree>
    <p:extLst>
      <p:ext uri="{BB962C8B-B14F-4D97-AF65-F5344CB8AC3E}">
        <p14:creationId xmlns:p14="http://schemas.microsoft.com/office/powerpoint/2010/main" val="382746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2273"/>
            <a:ext cx="8534400" cy="6801862"/>
          </a:xfrm>
          <a:prstGeom prst="rect">
            <a:avLst/>
          </a:prstGeom>
          <a:noFill/>
        </p:spPr>
        <p:txBody>
          <a:bodyPr wrap="square" rtlCol="0">
            <a:spAutoFit/>
          </a:bodyPr>
          <a:lstStyle/>
          <a:p>
            <a:pPr algn="ctr"/>
            <a:endParaRPr lang="en-US" sz="2000" dirty="0" smtClean="0"/>
          </a:p>
          <a:p>
            <a:pPr algn="ctr"/>
            <a:r>
              <a:rPr lang="en-US" sz="3600" b="1" dirty="0" smtClean="0">
                <a:latin typeface="Arial" panose="020B0604020202020204" pitchFamily="34" charset="0"/>
                <a:cs typeface="Arial" panose="020B0604020202020204" pitchFamily="34" charset="0"/>
              </a:rPr>
              <a:t>Why did I accept?</a:t>
            </a:r>
          </a:p>
          <a:p>
            <a:pPr algn="ctr"/>
            <a:endParaRPr lang="en-US" sz="2000" dirty="0" smtClean="0"/>
          </a:p>
          <a:p>
            <a:pPr algn="ctr"/>
            <a:endParaRPr lang="en-US" sz="2800" dirty="0" smtClean="0">
              <a:latin typeface="Arial" panose="020B0604020202020204" pitchFamily="34" charset="0"/>
              <a:cs typeface="Arial" panose="020B0604020202020204" pitchFamily="34" charset="0"/>
            </a:endParaRPr>
          </a:p>
          <a:p>
            <a:pPr algn="ctr"/>
            <a:r>
              <a:rPr lang="en-US" sz="2800" dirty="0" smtClean="0">
                <a:latin typeface="Arial" panose="020B0604020202020204" pitchFamily="34" charset="0"/>
                <a:cs typeface="Arial" panose="020B0604020202020204" pitchFamily="34" charset="0"/>
              </a:rPr>
              <a:t>International Education</a:t>
            </a: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Programs for Science </a:t>
            </a:r>
            <a:r>
              <a:rPr lang="en-US" sz="2800" dirty="0" smtClean="0">
                <a:latin typeface="Arial" panose="020B0604020202020204" pitchFamily="34" charset="0"/>
                <a:cs typeface="Arial" panose="020B0604020202020204" pitchFamily="34" charset="0"/>
              </a:rPr>
              <a:t>Majors</a:t>
            </a: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Strength in Health </a:t>
            </a:r>
            <a:r>
              <a:rPr lang="en-US" sz="2800" dirty="0" smtClean="0">
                <a:latin typeface="Arial" panose="020B0604020202020204" pitchFamily="34" charset="0"/>
                <a:cs typeface="Arial" panose="020B0604020202020204" pitchFamily="34" charset="0"/>
              </a:rPr>
              <a:t>Sciences</a:t>
            </a:r>
          </a:p>
          <a:p>
            <a:pPr algn="ct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Mission </a:t>
            </a:r>
            <a:r>
              <a:rPr lang="en-US" sz="2800" dirty="0" smtClean="0">
                <a:latin typeface="Arial" panose="020B0604020202020204" pitchFamily="34" charset="0"/>
                <a:cs typeface="Arial" panose="020B0604020202020204" pitchFamily="34" charset="0"/>
              </a:rPr>
              <a:t>Statement</a:t>
            </a: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International Experience</a:t>
            </a:r>
          </a:p>
          <a:p>
            <a:pPr algn="ctr"/>
            <a:endParaRPr lang="en-US" sz="2000" dirty="0" smtClean="0"/>
          </a:p>
          <a:p>
            <a:pPr algn="ctr"/>
            <a:endParaRPr lang="en-US" sz="2000" dirty="0"/>
          </a:p>
          <a:p>
            <a:pPr algn="ctr"/>
            <a:endParaRPr lang="en-US" sz="2000" dirty="0"/>
          </a:p>
          <a:p>
            <a:pPr algn="ctr"/>
            <a:endParaRPr lang="en-US" sz="2000" dirty="0"/>
          </a:p>
        </p:txBody>
      </p:sp>
    </p:spTree>
    <p:extLst>
      <p:ext uri="{BB962C8B-B14F-4D97-AF65-F5344CB8AC3E}">
        <p14:creationId xmlns:p14="http://schemas.microsoft.com/office/powerpoint/2010/main" val="338202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 y="1447800"/>
            <a:ext cx="5109027" cy="3352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171" y="261610"/>
            <a:ext cx="4038600" cy="6115007"/>
          </a:xfrm>
          <a:prstGeom prst="rect">
            <a:avLst/>
          </a:prstGeom>
        </p:spPr>
      </p:pic>
      <p:sp>
        <p:nvSpPr>
          <p:cNvPr id="3" name="TextBox 2"/>
          <p:cNvSpPr txBox="1"/>
          <p:nvPr/>
        </p:nvSpPr>
        <p:spPr>
          <a:xfrm>
            <a:off x="7848600" y="261610"/>
            <a:ext cx="184731" cy="369332"/>
          </a:xfrm>
          <a:prstGeom prst="rect">
            <a:avLst/>
          </a:prstGeom>
          <a:noFill/>
        </p:spPr>
        <p:txBody>
          <a:bodyPr wrap="none" rtlCol="0">
            <a:spAutoFit/>
          </a:bodyPr>
          <a:lstStyle/>
          <a:p>
            <a:endParaRPr lang="en-US" dirty="0"/>
          </a:p>
        </p:txBody>
      </p:sp>
      <p:sp>
        <p:nvSpPr>
          <p:cNvPr id="2" name="TextBox 1"/>
          <p:cNvSpPr txBox="1"/>
          <p:nvPr/>
        </p:nvSpPr>
        <p:spPr>
          <a:xfrm>
            <a:off x="4920343" y="6334780"/>
            <a:ext cx="43434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Vernon Rife, DDS, ‘69</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342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114" y="0"/>
            <a:ext cx="6807221" cy="6858000"/>
          </a:xfrm>
          <a:prstGeom prst="rect">
            <a:avLst/>
          </a:prstGeom>
        </p:spPr>
      </p:pic>
      <p:sp>
        <p:nvSpPr>
          <p:cNvPr id="4" name="TextBox 3"/>
          <p:cNvSpPr txBox="1"/>
          <p:nvPr/>
        </p:nvSpPr>
        <p:spPr>
          <a:xfrm>
            <a:off x="6945081" y="2808514"/>
            <a:ext cx="152400"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3" name="TextBox 2"/>
          <p:cNvSpPr txBox="1"/>
          <p:nvPr/>
        </p:nvSpPr>
        <p:spPr>
          <a:xfrm>
            <a:off x="6324600" y="3052803"/>
            <a:ext cx="1066800" cy="307777"/>
          </a:xfrm>
          <a:prstGeom prst="rect">
            <a:avLst/>
          </a:prstGeom>
          <a:noFill/>
        </p:spPr>
        <p:txBody>
          <a:bodyPr wrap="square" rtlCol="0">
            <a:spAutoFit/>
          </a:bodyPr>
          <a:lstStyle/>
          <a:p>
            <a:r>
              <a:rPr lang="en-US" sz="1400" b="1" dirty="0" err="1" smtClean="0"/>
              <a:t>Bonafacio</a:t>
            </a:r>
            <a:endParaRPr lang="en-US" sz="1400" b="1" dirty="0"/>
          </a:p>
        </p:txBody>
      </p:sp>
      <p:sp>
        <p:nvSpPr>
          <p:cNvPr id="5" name="TextBox 4"/>
          <p:cNvSpPr txBox="1"/>
          <p:nvPr/>
        </p:nvSpPr>
        <p:spPr>
          <a:xfrm>
            <a:off x="3593951" y="3187281"/>
            <a:ext cx="152400" cy="461665"/>
          </a:xfrm>
          <a:prstGeom prst="rect">
            <a:avLst/>
          </a:prstGeom>
          <a:noFill/>
        </p:spPr>
        <p:txBody>
          <a:bodyPr wrap="square" rtlCol="0">
            <a:spAutoFit/>
          </a:bodyPr>
          <a:lstStyle/>
          <a:p>
            <a:r>
              <a:rPr lang="en-US" sz="2400" dirty="0" smtClean="0">
                <a:solidFill>
                  <a:srgbClr val="C00000"/>
                </a:solidFill>
              </a:rPr>
              <a:t>*</a:t>
            </a:r>
            <a:endParaRPr lang="en-US" sz="2400" dirty="0">
              <a:solidFill>
                <a:srgbClr val="C00000"/>
              </a:solidFill>
            </a:endParaRPr>
          </a:p>
        </p:txBody>
      </p:sp>
      <p:sp>
        <p:nvSpPr>
          <p:cNvPr id="6" name="TextBox 5"/>
          <p:cNvSpPr txBox="1"/>
          <p:nvPr/>
        </p:nvSpPr>
        <p:spPr>
          <a:xfrm>
            <a:off x="3810000" y="3206691"/>
            <a:ext cx="685800" cy="338554"/>
          </a:xfrm>
          <a:prstGeom prst="rect">
            <a:avLst/>
          </a:prstGeom>
          <a:noFill/>
        </p:spPr>
        <p:txBody>
          <a:bodyPr wrap="square" rtlCol="0">
            <a:spAutoFit/>
          </a:bodyPr>
          <a:lstStyle/>
          <a:p>
            <a:r>
              <a:rPr lang="en-US" sz="1600" b="1" dirty="0" err="1" smtClean="0"/>
              <a:t>Jaco</a:t>
            </a:r>
            <a:endParaRPr lang="en-US" sz="1600" b="1" dirty="0"/>
          </a:p>
        </p:txBody>
      </p:sp>
      <p:sp>
        <p:nvSpPr>
          <p:cNvPr id="7" name="TextBox 6"/>
          <p:cNvSpPr txBox="1"/>
          <p:nvPr/>
        </p:nvSpPr>
        <p:spPr>
          <a:xfrm>
            <a:off x="4152900" y="6400800"/>
            <a:ext cx="3009900" cy="307777"/>
          </a:xfrm>
          <a:prstGeom prst="rect">
            <a:avLst/>
          </a:prstGeom>
          <a:noFill/>
        </p:spPr>
        <p:txBody>
          <a:bodyPr wrap="square" rtlCol="0">
            <a:spAutoFit/>
          </a:bodyPr>
          <a:lstStyle/>
          <a:p>
            <a:r>
              <a:rPr lang="en-US" sz="1400" dirty="0">
                <a:hlinkClick r:id="rId4"/>
              </a:rPr>
              <a:t>www.lahistoriaconmapas.com</a:t>
            </a:r>
            <a:endParaRPr lang="en-US" sz="1400" dirty="0"/>
          </a:p>
        </p:txBody>
      </p:sp>
    </p:spTree>
    <p:extLst>
      <p:ext uri="{BB962C8B-B14F-4D97-AF65-F5344CB8AC3E}">
        <p14:creationId xmlns:p14="http://schemas.microsoft.com/office/powerpoint/2010/main" val="148147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2" y="581034"/>
            <a:ext cx="9101231" cy="5787814"/>
          </a:xfrm>
          <a:prstGeom prst="rect">
            <a:avLst/>
          </a:prstGeom>
          <a:ln w="57150">
            <a:noFill/>
          </a:ln>
        </p:spPr>
      </p:pic>
      <p:sp>
        <p:nvSpPr>
          <p:cNvPr id="3" name="TextBox 2"/>
          <p:cNvSpPr txBox="1"/>
          <p:nvPr/>
        </p:nvSpPr>
        <p:spPr>
          <a:xfrm>
            <a:off x="1184437" y="12032"/>
            <a:ext cx="6858000" cy="584775"/>
          </a:xfrm>
          <a:prstGeom prst="rect">
            <a:avLst/>
          </a:prstGeom>
          <a:noFill/>
        </p:spPr>
        <p:txBody>
          <a:bodyPr wrap="square" rtlCol="0">
            <a:spAutoFit/>
          </a:bodyPr>
          <a:lstStyle/>
          <a:p>
            <a:pPr algn="ctr"/>
            <a:r>
              <a:rPr lang="en-US" sz="3200" dirty="0" err="1" smtClean="0">
                <a:latin typeface="Arial" panose="020B0604020202020204" pitchFamily="34" charset="0"/>
                <a:cs typeface="Arial" panose="020B0604020202020204" pitchFamily="34" charset="0"/>
              </a:rPr>
              <a:t>Bonafacio</a:t>
            </a:r>
            <a:r>
              <a:rPr lang="en-US" sz="3200" dirty="0" smtClean="0">
                <a:latin typeface="Arial" panose="020B0604020202020204" pitchFamily="34" charset="0"/>
                <a:cs typeface="Arial" panose="020B0604020202020204" pitchFamily="34" charset="0"/>
              </a:rPr>
              <a:t>, Costa Rica 1988-90</a:t>
            </a:r>
          </a:p>
        </p:txBody>
      </p:sp>
      <p:sp>
        <p:nvSpPr>
          <p:cNvPr id="4" name="TextBox 3"/>
          <p:cNvSpPr txBox="1"/>
          <p:nvPr/>
        </p:nvSpPr>
        <p:spPr>
          <a:xfrm>
            <a:off x="609600" y="6334780"/>
            <a:ext cx="75438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Hosted by </a:t>
            </a:r>
            <a:r>
              <a:rPr lang="en-US" sz="2800" dirty="0" err="1" smtClean="0">
                <a:latin typeface="Arial" panose="020B0604020202020204" pitchFamily="34" charset="0"/>
                <a:cs typeface="Arial" panose="020B0604020202020204" pitchFamily="34" charset="0"/>
              </a:rPr>
              <a:t>Misión</a:t>
            </a:r>
            <a:r>
              <a:rPr lang="en-US" sz="2800" dirty="0" smtClean="0">
                <a:latin typeface="Arial" panose="020B0604020202020204" pitchFamily="34" charset="0"/>
                <a:cs typeface="Arial" panose="020B0604020202020204" pitchFamily="34" charset="0"/>
              </a:rPr>
              <a:t> Pentecostal </a:t>
            </a:r>
            <a:r>
              <a:rPr lang="en-US" sz="2800" dirty="0" err="1" smtClean="0">
                <a:latin typeface="Arial" panose="020B0604020202020204" pitchFamily="34" charset="0"/>
                <a:cs typeface="Arial" panose="020B0604020202020204" pitchFamily="34" charset="0"/>
              </a:rPr>
              <a:t>Fé</a:t>
            </a:r>
            <a:r>
              <a:rPr lang="en-US" sz="2800" dirty="0" smtClean="0">
                <a:latin typeface="Arial" panose="020B0604020202020204" pitchFamily="34" charset="0"/>
                <a:cs typeface="Arial" panose="020B0604020202020204" pitchFamily="34" charset="0"/>
              </a:rPr>
              <a:t> y </a:t>
            </a:r>
            <a:r>
              <a:rPr lang="en-US" sz="2800" dirty="0" err="1" smtClean="0">
                <a:latin typeface="Arial" panose="020B0604020202020204" pitchFamily="34" charset="0"/>
                <a:cs typeface="Arial" panose="020B0604020202020204" pitchFamily="34" charset="0"/>
              </a:rPr>
              <a:t>Santidad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4959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527" y="-228600"/>
            <a:ext cx="5552946" cy="36788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527" y="3048000"/>
            <a:ext cx="5552946" cy="3810000"/>
          </a:xfrm>
          <a:prstGeom prst="rect">
            <a:avLst/>
          </a:prstGeom>
        </p:spPr>
      </p:pic>
      <p:sp>
        <p:nvSpPr>
          <p:cNvPr id="4" name="TextBox 3"/>
          <p:cNvSpPr txBox="1"/>
          <p:nvPr/>
        </p:nvSpPr>
        <p:spPr>
          <a:xfrm>
            <a:off x="20782" y="918315"/>
            <a:ext cx="1676400" cy="1384995"/>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Public Health Project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806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2" y="1600200"/>
            <a:ext cx="5267865" cy="348996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909" y="533400"/>
            <a:ext cx="4030503" cy="5943599"/>
          </a:xfrm>
          <a:prstGeom prst="rect">
            <a:avLst/>
          </a:prstGeom>
          <a:ln w="57150">
            <a:noFill/>
          </a:ln>
        </p:spPr>
      </p:pic>
    </p:spTree>
    <p:extLst>
      <p:ext uri="{BB962C8B-B14F-4D97-AF65-F5344CB8AC3E}">
        <p14:creationId xmlns:p14="http://schemas.microsoft.com/office/powerpoint/2010/main" val="24707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9"/>
            <a:ext cx="9190107" cy="6217683"/>
          </a:xfrm>
          <a:prstGeom prst="rect">
            <a:avLst/>
          </a:prstGeom>
          <a:ln w="57150">
            <a:noFill/>
          </a:ln>
        </p:spPr>
      </p:pic>
    </p:spTree>
    <p:extLst>
      <p:ext uri="{BB962C8B-B14F-4D97-AF65-F5344CB8AC3E}">
        <p14:creationId xmlns:p14="http://schemas.microsoft.com/office/powerpoint/2010/main" val="3899869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 y="0"/>
            <a:ext cx="5245027" cy="35649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75" y="3564981"/>
            <a:ext cx="5202316" cy="329301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8891" y="457200"/>
            <a:ext cx="3915108" cy="6198224"/>
          </a:xfrm>
          <a:prstGeom prst="rect">
            <a:avLst/>
          </a:prstGeom>
        </p:spPr>
      </p:pic>
    </p:spTree>
    <p:extLst>
      <p:ext uri="{BB962C8B-B14F-4D97-AF65-F5344CB8AC3E}">
        <p14:creationId xmlns:p14="http://schemas.microsoft.com/office/powerpoint/2010/main" val="38448537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 y="-63401"/>
            <a:ext cx="4953000" cy="3276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76600"/>
            <a:ext cx="4953000" cy="31497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0"/>
            <a:ext cx="4191000" cy="6426398"/>
          </a:xfrm>
          <a:prstGeom prst="rect">
            <a:avLst/>
          </a:prstGeom>
        </p:spPr>
      </p:pic>
      <p:sp>
        <p:nvSpPr>
          <p:cNvPr id="5" name="TextBox 4"/>
          <p:cNvSpPr txBox="1"/>
          <p:nvPr/>
        </p:nvSpPr>
        <p:spPr>
          <a:xfrm>
            <a:off x="-76200" y="6426398"/>
            <a:ext cx="5029200" cy="369332"/>
          </a:xfrm>
          <a:prstGeom prst="rect">
            <a:avLst/>
          </a:prstGeom>
          <a:noFill/>
        </p:spPr>
        <p:txBody>
          <a:bodyPr wrap="square" rtlCol="0">
            <a:spAutoFit/>
          </a:bodyPr>
          <a:lstStyle/>
          <a:p>
            <a:endParaRPr lang="en-US" dirty="0"/>
          </a:p>
        </p:txBody>
      </p:sp>
      <p:sp>
        <p:nvSpPr>
          <p:cNvPr id="6" name="TextBox 5"/>
          <p:cNvSpPr txBox="1"/>
          <p:nvPr/>
        </p:nvSpPr>
        <p:spPr>
          <a:xfrm>
            <a:off x="0" y="6426398"/>
            <a:ext cx="4724400" cy="523220"/>
          </a:xfrm>
          <a:prstGeom prst="rect">
            <a:avLst/>
          </a:prstGeom>
          <a:noFill/>
        </p:spPr>
        <p:txBody>
          <a:bodyPr wrap="square" rtlCol="0">
            <a:spAutoFit/>
          </a:bodyPr>
          <a:lstStyle/>
          <a:p>
            <a:pPr algn="ctr"/>
            <a:r>
              <a:rPr lang="en-US" sz="2800" dirty="0" err="1" smtClean="0">
                <a:latin typeface="Arial" panose="020B0604020202020204" pitchFamily="34" charset="0"/>
                <a:cs typeface="Arial" panose="020B0604020202020204" pitchFamily="34" charset="0"/>
              </a:rPr>
              <a:t>Keim</a:t>
            </a:r>
            <a:r>
              <a:rPr lang="en-US" sz="2800" dirty="0" smtClean="0">
                <a:latin typeface="Arial" panose="020B0604020202020204" pitchFamily="34" charset="0"/>
                <a:cs typeface="Arial" panose="020B0604020202020204" pitchFamily="34" charset="0"/>
              </a:rPr>
              <a:t> Houser, MD, ‘61</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4953000" y="6426398"/>
            <a:ext cx="41910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Mike </a:t>
            </a:r>
            <a:r>
              <a:rPr lang="en-US" sz="2800" dirty="0" err="1" smtClean="0">
                <a:latin typeface="Arial" panose="020B0604020202020204" pitchFamily="34" charset="0"/>
                <a:cs typeface="Arial" panose="020B0604020202020204" pitchFamily="34" charset="0"/>
              </a:rPr>
              <a:t>Kastner</a:t>
            </a:r>
            <a:r>
              <a:rPr lang="en-US" sz="2800" dirty="0" smtClean="0">
                <a:latin typeface="Arial" panose="020B0604020202020204" pitchFamily="34" charset="0"/>
                <a:cs typeface="Arial" panose="020B0604020202020204" pitchFamily="34" charset="0"/>
              </a:rPr>
              <a:t>, DDS, ‘77</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283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4587513" cy="29173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76600"/>
            <a:ext cx="4641942" cy="301466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942" y="0"/>
            <a:ext cx="4502057" cy="290648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4599" y="3276600"/>
            <a:ext cx="4637716" cy="3014663"/>
          </a:xfrm>
          <a:prstGeom prst="rect">
            <a:avLst/>
          </a:prstGeom>
        </p:spPr>
      </p:pic>
      <p:sp>
        <p:nvSpPr>
          <p:cNvPr id="3" name="TextBox 2"/>
          <p:cNvSpPr txBox="1"/>
          <p:nvPr/>
        </p:nvSpPr>
        <p:spPr>
          <a:xfrm>
            <a:off x="-32657" y="2836807"/>
            <a:ext cx="4604657" cy="523220"/>
          </a:xfrm>
          <a:prstGeom prst="rect">
            <a:avLst/>
          </a:prstGeom>
          <a:noFill/>
        </p:spPr>
        <p:txBody>
          <a:bodyPr wrap="square" rtlCol="0">
            <a:spAutoFit/>
          </a:bodyPr>
          <a:lstStyle/>
          <a:p>
            <a:pPr algn="ctr"/>
            <a:r>
              <a:rPr lang="en-US" sz="2800" dirty="0" err="1" smtClean="0">
                <a:latin typeface="Arial" panose="020B0604020202020204" pitchFamily="34" charset="0"/>
                <a:cs typeface="Arial" panose="020B0604020202020204" pitchFamily="34" charset="0"/>
              </a:rPr>
              <a:t>Cahuita</a:t>
            </a:r>
            <a:r>
              <a:rPr lang="en-US" sz="2800" dirty="0" smtClean="0">
                <a:latin typeface="Arial" panose="020B0604020202020204" pitchFamily="34" charset="0"/>
                <a:cs typeface="Arial" panose="020B0604020202020204" pitchFamily="34" charset="0"/>
              </a:rPr>
              <a:t> National Park</a:t>
            </a:r>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10886" y="6291263"/>
            <a:ext cx="4561114" cy="523220"/>
          </a:xfrm>
          <a:prstGeom prst="rect">
            <a:avLst/>
          </a:prstGeom>
          <a:noFill/>
        </p:spPr>
        <p:txBody>
          <a:bodyPr wrap="square" rtlCol="0">
            <a:spAutoFit/>
          </a:bodyPr>
          <a:lstStyle/>
          <a:p>
            <a:pPr algn="ctr"/>
            <a:r>
              <a:rPr lang="en-US" sz="2800" dirty="0" err="1" smtClean="0">
                <a:latin typeface="Arial" panose="020B0604020202020204" pitchFamily="34" charset="0"/>
                <a:cs typeface="Arial" panose="020B0604020202020204" pitchFamily="34" charset="0"/>
              </a:rPr>
              <a:t>Volcán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Poás</a:t>
            </a:r>
            <a:r>
              <a:rPr lang="en-US" sz="2800" dirty="0" smtClean="0">
                <a:latin typeface="Arial" panose="020B0604020202020204" pitchFamily="34" charset="0"/>
                <a:cs typeface="Arial" panose="020B0604020202020204" pitchFamily="34" charset="0"/>
              </a:rPr>
              <a:t>, 8,885 </a:t>
            </a:r>
            <a:r>
              <a:rPr lang="en-US" sz="2800" dirty="0" err="1" smtClean="0">
                <a:latin typeface="Arial" panose="020B0604020202020204" pitchFamily="34" charset="0"/>
                <a:cs typeface="Arial" panose="020B0604020202020204" pitchFamily="34" charset="0"/>
              </a:rPr>
              <a:t>ft</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5791200" y="6291263"/>
            <a:ext cx="2057400" cy="523220"/>
          </a:xfrm>
          <a:prstGeom prst="rect">
            <a:avLst/>
          </a:prstGeom>
          <a:noFill/>
        </p:spPr>
        <p:txBody>
          <a:bodyPr wrap="square" rtlCol="0">
            <a:spAutoFit/>
          </a:bodyPr>
          <a:lstStyle/>
          <a:p>
            <a:pPr algn="ctr"/>
            <a:r>
              <a:rPr lang="en-US" sz="2800" dirty="0" err="1" smtClean="0">
                <a:latin typeface="Arial" panose="020B0604020202020204" pitchFamily="34" charset="0"/>
                <a:cs typeface="Arial" panose="020B0604020202020204" pitchFamily="34" charset="0"/>
              </a:rPr>
              <a:t>Cahuita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1045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448" y="-105843"/>
            <a:ext cx="6785620" cy="6858000"/>
          </a:xfrm>
          <a:prstGeom prst="rect">
            <a:avLst/>
          </a:prstGeom>
        </p:spPr>
      </p:pic>
      <p:sp>
        <p:nvSpPr>
          <p:cNvPr id="3" name="TextBox 2"/>
          <p:cNvSpPr txBox="1"/>
          <p:nvPr/>
        </p:nvSpPr>
        <p:spPr>
          <a:xfrm>
            <a:off x="2514600" y="1066800"/>
            <a:ext cx="3048000" cy="646331"/>
          </a:xfrm>
          <a:prstGeom prst="rect">
            <a:avLst/>
          </a:prstGeom>
          <a:noFill/>
        </p:spPr>
        <p:txBody>
          <a:bodyPr wrap="square" rtlCol="0">
            <a:spAutoFit/>
          </a:bodyPr>
          <a:lstStyle/>
          <a:p>
            <a:r>
              <a:rPr lang="en-US" sz="3600" b="1" dirty="0" smtClean="0"/>
              <a:t>Nicaragua</a:t>
            </a:r>
            <a:endParaRPr lang="en-US" sz="3600" b="1" dirty="0"/>
          </a:p>
        </p:txBody>
      </p:sp>
      <p:sp>
        <p:nvSpPr>
          <p:cNvPr id="4" name="TextBox 3"/>
          <p:cNvSpPr txBox="1"/>
          <p:nvPr/>
        </p:nvSpPr>
        <p:spPr>
          <a:xfrm>
            <a:off x="4991100" y="1707752"/>
            <a:ext cx="1143000" cy="646331"/>
          </a:xfrm>
          <a:prstGeom prst="rect">
            <a:avLst/>
          </a:prstGeom>
          <a:noFill/>
        </p:spPr>
        <p:txBody>
          <a:bodyPr wrap="square" rtlCol="0">
            <a:spAutoFit/>
          </a:bodyPr>
          <a:lstStyle/>
          <a:p>
            <a:endParaRPr lang="en-US" sz="1200" dirty="0" smtClean="0"/>
          </a:p>
          <a:p>
            <a:endParaRPr lang="en-US" sz="1200" b="1" dirty="0"/>
          </a:p>
          <a:p>
            <a:r>
              <a:rPr lang="en-US" sz="1200" b="1" dirty="0" smtClean="0"/>
              <a:t>El </a:t>
            </a:r>
            <a:r>
              <a:rPr lang="en-US" sz="1200" b="1" dirty="0" err="1" smtClean="0"/>
              <a:t>Hormiguero</a:t>
            </a:r>
            <a:endParaRPr lang="en-US" sz="1200" b="1" dirty="0"/>
          </a:p>
        </p:txBody>
      </p:sp>
      <p:sp>
        <p:nvSpPr>
          <p:cNvPr id="5" name="TextBox 4"/>
          <p:cNvSpPr txBox="1"/>
          <p:nvPr/>
        </p:nvSpPr>
        <p:spPr>
          <a:xfrm>
            <a:off x="5905500" y="2102387"/>
            <a:ext cx="228600" cy="461665"/>
          </a:xfrm>
          <a:prstGeom prst="rect">
            <a:avLst/>
          </a:prstGeom>
          <a:noFill/>
        </p:spPr>
        <p:txBody>
          <a:bodyPr wrap="square" rtlCol="0">
            <a:spAutoFit/>
          </a:bodyPr>
          <a:lstStyle/>
          <a:p>
            <a:r>
              <a:rPr lang="en-US" sz="2400" dirty="0" smtClean="0">
                <a:solidFill>
                  <a:srgbClr val="C00000"/>
                </a:solidFill>
              </a:rPr>
              <a:t>*</a:t>
            </a:r>
            <a:endParaRPr lang="en-US" sz="2400" dirty="0">
              <a:solidFill>
                <a:srgbClr val="C00000"/>
              </a:solidFill>
            </a:endParaRPr>
          </a:p>
        </p:txBody>
      </p:sp>
      <p:sp>
        <p:nvSpPr>
          <p:cNvPr id="7" name="TextBox 6"/>
          <p:cNvSpPr txBox="1"/>
          <p:nvPr/>
        </p:nvSpPr>
        <p:spPr>
          <a:xfrm>
            <a:off x="0" y="1133764"/>
            <a:ext cx="2366448" cy="3077766"/>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1993-2003</a:t>
            </a:r>
          </a:p>
          <a:p>
            <a:pPr algn="ct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Mulukukú</a:t>
            </a:r>
            <a:r>
              <a:rPr lang="en-US" sz="2800" b="1"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     </a:t>
            </a:r>
          </a:p>
          <a:p>
            <a:pPr algn="ct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2001</a:t>
            </a:r>
            <a:endParaRPr lang="en-US" sz="2800" b="1" dirty="0">
              <a:latin typeface="Arial" panose="020B0604020202020204" pitchFamily="34" charset="0"/>
              <a:cs typeface="Arial" panose="020B0604020202020204" pitchFamily="34" charset="0"/>
            </a:endParaRPr>
          </a:p>
          <a:p>
            <a:pPr algn="ctr"/>
            <a:r>
              <a:rPr lang="en-US" sz="2800" b="1" dirty="0" smtClean="0">
                <a:latin typeface="Arial" panose="020B0604020202020204" pitchFamily="34" charset="0"/>
                <a:cs typeface="Arial" panose="020B0604020202020204" pitchFamily="34" charset="0"/>
              </a:rPr>
              <a:t>El </a:t>
            </a:r>
            <a:r>
              <a:rPr lang="en-US" sz="2800" b="1" dirty="0" err="1" smtClean="0">
                <a:latin typeface="Arial" panose="020B0604020202020204" pitchFamily="34" charset="0"/>
                <a:cs typeface="Arial" panose="020B0604020202020204" pitchFamily="34" charset="0"/>
              </a:rPr>
              <a:t>Hormiguero</a:t>
            </a:r>
            <a:endParaRPr lang="en-US" sz="2800"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6" name="TextBox 5"/>
          <p:cNvSpPr txBox="1"/>
          <p:nvPr/>
        </p:nvSpPr>
        <p:spPr>
          <a:xfrm>
            <a:off x="6052455" y="2640372"/>
            <a:ext cx="326571" cy="707886"/>
          </a:xfrm>
          <a:prstGeom prst="rect">
            <a:avLst/>
          </a:prstGeom>
          <a:noFill/>
        </p:spPr>
        <p:txBody>
          <a:bodyPr wrap="square" rtlCol="0">
            <a:spAutoFit/>
          </a:bodyPr>
          <a:lstStyle/>
          <a:p>
            <a:r>
              <a:rPr lang="en-US" sz="4000" dirty="0" smtClean="0"/>
              <a:t>.</a:t>
            </a:r>
            <a:endParaRPr lang="en-US" sz="4000" dirty="0"/>
          </a:p>
        </p:txBody>
      </p:sp>
      <p:sp>
        <p:nvSpPr>
          <p:cNvPr id="8" name="TextBox 7"/>
          <p:cNvSpPr txBox="1"/>
          <p:nvPr/>
        </p:nvSpPr>
        <p:spPr>
          <a:xfrm>
            <a:off x="6134100" y="3144257"/>
            <a:ext cx="1088573" cy="276999"/>
          </a:xfrm>
          <a:prstGeom prst="rect">
            <a:avLst/>
          </a:prstGeom>
          <a:noFill/>
        </p:spPr>
        <p:txBody>
          <a:bodyPr wrap="square" rtlCol="0">
            <a:spAutoFit/>
          </a:bodyPr>
          <a:lstStyle/>
          <a:p>
            <a:r>
              <a:rPr lang="en-US" sz="1200" b="1" dirty="0" smtClean="0"/>
              <a:t>Rio Blanco</a:t>
            </a:r>
            <a:endParaRPr lang="en-US" sz="1200" b="1" dirty="0"/>
          </a:p>
        </p:txBody>
      </p:sp>
      <p:sp>
        <p:nvSpPr>
          <p:cNvPr id="9" name="TextBox 8"/>
          <p:cNvSpPr txBox="1"/>
          <p:nvPr/>
        </p:nvSpPr>
        <p:spPr>
          <a:xfrm>
            <a:off x="2819400" y="6464698"/>
            <a:ext cx="2362200" cy="246221"/>
          </a:xfrm>
          <a:prstGeom prst="rect">
            <a:avLst/>
          </a:prstGeom>
          <a:noFill/>
        </p:spPr>
        <p:txBody>
          <a:bodyPr wrap="square" rtlCol="0">
            <a:spAutoFit/>
          </a:bodyPr>
          <a:lstStyle/>
          <a:p>
            <a:r>
              <a:rPr lang="en-US" sz="1000" dirty="0">
                <a:hlinkClick r:id="rId4"/>
              </a:rPr>
              <a:t>www.lahistoriaconmapas.com</a:t>
            </a:r>
            <a:endParaRPr lang="en-US" sz="1000" dirty="0"/>
          </a:p>
        </p:txBody>
      </p:sp>
      <p:sp>
        <p:nvSpPr>
          <p:cNvPr id="10" name="TextBox 9"/>
          <p:cNvSpPr txBox="1"/>
          <p:nvPr/>
        </p:nvSpPr>
        <p:spPr>
          <a:xfrm>
            <a:off x="4851453" y="2047130"/>
            <a:ext cx="1714820" cy="123111"/>
          </a:xfrm>
          <a:prstGeom prst="rect">
            <a:avLst/>
          </a:prstGeom>
          <a:noFill/>
        </p:spPr>
        <p:txBody>
          <a:bodyPr wrap="square" rtlCol="0">
            <a:spAutoFit/>
          </a:bodyPr>
          <a:lstStyle/>
          <a:p>
            <a:endParaRPr lang="en-US" sz="1000" dirty="0"/>
          </a:p>
        </p:txBody>
      </p:sp>
    </p:spTree>
    <p:extLst>
      <p:ext uri="{BB962C8B-B14F-4D97-AF65-F5344CB8AC3E}">
        <p14:creationId xmlns:p14="http://schemas.microsoft.com/office/powerpoint/2010/main" val="1902480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914400"/>
            <a:ext cx="4114800" cy="954107"/>
          </a:xfrm>
          <a:prstGeom prst="rect">
            <a:avLst/>
          </a:prstGeom>
        </p:spPr>
        <p:txBody>
          <a:bodyPr wrap="square">
            <a:spAutoFit/>
          </a:bodyPr>
          <a:lstStyle/>
          <a:p>
            <a:pPr algn="ctr"/>
            <a:r>
              <a:rPr lang="en-US" sz="2800" b="1" dirty="0" smtClean="0">
                <a:latin typeface="Arial" panose="020B0604020202020204" pitchFamily="34" charset="0"/>
                <a:cs typeface="Arial" panose="020B0604020202020204" pitchFamily="34" charset="0"/>
              </a:rPr>
              <a:t>6 </a:t>
            </a:r>
            <a:r>
              <a:rPr lang="en-US" sz="2800" b="1" dirty="0">
                <a:latin typeface="Arial" panose="020B0604020202020204" pitchFamily="34" charset="0"/>
                <a:cs typeface="Arial" panose="020B0604020202020204" pitchFamily="34" charset="0"/>
              </a:rPr>
              <a:t>W</a:t>
            </a:r>
            <a:r>
              <a:rPr lang="en-US" sz="2800" b="1" dirty="0" smtClean="0">
                <a:latin typeface="Arial" panose="020B0604020202020204" pitchFamily="34" charset="0"/>
                <a:cs typeface="Arial" panose="020B0604020202020204" pitchFamily="34" charset="0"/>
              </a:rPr>
              <a:t>eeks Work Camp </a:t>
            </a:r>
            <a:r>
              <a:rPr lang="en-US" sz="2800" b="1" dirty="0">
                <a:latin typeface="Arial" panose="020B0604020202020204" pitchFamily="34" charset="0"/>
                <a:cs typeface="Arial" panose="020B0604020202020204" pitchFamily="34" charset="0"/>
              </a:rPr>
              <a:t>in </a:t>
            </a:r>
            <a:r>
              <a:rPr lang="en-US" sz="2800" b="1" dirty="0" smtClean="0">
                <a:latin typeface="Arial" panose="020B0604020202020204" pitchFamily="34" charset="0"/>
                <a:cs typeface="Arial" panose="020B0604020202020204" pitchFamily="34" charset="0"/>
              </a:rPr>
              <a:t>Rural </a:t>
            </a:r>
            <a:r>
              <a:rPr lang="en-US" sz="2800" b="1" dirty="0">
                <a:latin typeface="Arial" panose="020B0604020202020204" pitchFamily="34" charset="0"/>
                <a:cs typeface="Arial" panose="020B0604020202020204" pitchFamily="34" charset="0"/>
              </a:rPr>
              <a:t>Ecuador in 1956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6" y="490946"/>
            <a:ext cx="4620037" cy="29380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634" y="3429000"/>
            <a:ext cx="5387813" cy="3426311"/>
          </a:xfrm>
          <a:prstGeom prst="rect">
            <a:avLst/>
          </a:prstGeom>
        </p:spPr>
      </p:pic>
      <p:sp>
        <p:nvSpPr>
          <p:cNvPr id="3" name="TextBox 2"/>
          <p:cNvSpPr txBox="1"/>
          <p:nvPr/>
        </p:nvSpPr>
        <p:spPr>
          <a:xfrm>
            <a:off x="76200" y="3810000"/>
            <a:ext cx="3505200" cy="2677656"/>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“Camping” in a school using  pit latrine</a:t>
            </a:r>
          </a:p>
          <a:p>
            <a:endParaRPr lang="en-US" sz="2800" dirty="0"/>
          </a:p>
          <a:p>
            <a:endParaRPr lang="en-US" sz="2800" dirty="0"/>
          </a:p>
          <a:p>
            <a:endParaRPr lang="en-US" sz="2800" dirty="0"/>
          </a:p>
        </p:txBody>
      </p:sp>
      <p:sp>
        <p:nvSpPr>
          <p:cNvPr id="6" name="TextBox 5"/>
          <p:cNvSpPr txBox="1"/>
          <p:nvPr/>
        </p:nvSpPr>
        <p:spPr>
          <a:xfrm>
            <a:off x="244642" y="5410200"/>
            <a:ext cx="35052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New foods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18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36445"/>
            <a:ext cx="5194934" cy="34903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935" y="285701"/>
            <a:ext cx="3796665" cy="5664023"/>
          </a:xfrm>
          <a:prstGeom prst="rect">
            <a:avLst/>
          </a:prstGeom>
        </p:spPr>
      </p:pic>
      <p:sp>
        <p:nvSpPr>
          <p:cNvPr id="4" name="TextBox 3"/>
          <p:cNvSpPr txBox="1"/>
          <p:nvPr/>
        </p:nvSpPr>
        <p:spPr>
          <a:xfrm>
            <a:off x="762000" y="457200"/>
            <a:ext cx="3886200" cy="523220"/>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Charcos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Grandes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6165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71" y="0"/>
            <a:ext cx="4876800" cy="3200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726" y="3200400"/>
            <a:ext cx="5750934" cy="3657600"/>
          </a:xfrm>
          <a:prstGeom prst="rect">
            <a:avLst/>
          </a:prstGeom>
        </p:spPr>
      </p:pic>
    </p:spTree>
    <p:extLst>
      <p:ext uri="{BB962C8B-B14F-4D97-AF65-F5344CB8AC3E}">
        <p14:creationId xmlns:p14="http://schemas.microsoft.com/office/powerpoint/2010/main" val="33767540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952" y="1981201"/>
            <a:ext cx="6091048" cy="4114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88"/>
            <a:ext cx="3722541" cy="5553440"/>
          </a:xfrm>
          <a:prstGeom prst="rect">
            <a:avLst/>
          </a:prstGeom>
        </p:spPr>
      </p:pic>
    </p:spTree>
    <p:extLst>
      <p:ext uri="{BB962C8B-B14F-4D97-AF65-F5344CB8AC3E}">
        <p14:creationId xmlns:p14="http://schemas.microsoft.com/office/powerpoint/2010/main" val="6825312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06555" cy="5791200"/>
          </a:xfrm>
          <a:prstGeom prst="rect">
            <a:avLst/>
          </a:prstGeom>
        </p:spPr>
      </p:pic>
    </p:spTree>
    <p:extLst>
      <p:ext uri="{BB962C8B-B14F-4D97-AF65-F5344CB8AC3E}">
        <p14:creationId xmlns:p14="http://schemas.microsoft.com/office/powerpoint/2010/main" val="39268171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020" y="0"/>
            <a:ext cx="5531968" cy="3886200"/>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3276600"/>
            <a:ext cx="5551108" cy="3738324"/>
          </a:xfrm>
          <a:prstGeom prst="rect">
            <a:avLst/>
          </a:prstGeom>
          <a:ln w="57150">
            <a:noFill/>
          </a:ln>
        </p:spPr>
      </p:pic>
    </p:spTree>
    <p:extLst>
      <p:ext uri="{BB962C8B-B14F-4D97-AF65-F5344CB8AC3E}">
        <p14:creationId xmlns:p14="http://schemas.microsoft.com/office/powerpoint/2010/main" val="13065614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429000"/>
            <a:ext cx="5061857" cy="3198256"/>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12" y="457199"/>
            <a:ext cx="3765914" cy="5921829"/>
          </a:xfrm>
          <a:prstGeom prst="rect">
            <a:avLst/>
          </a:prstGeom>
          <a:ln w="57150">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 y="82102"/>
            <a:ext cx="5072743" cy="3178390"/>
          </a:xfrm>
          <a:prstGeom prst="rect">
            <a:avLst/>
          </a:prstGeom>
          <a:ln w="57150">
            <a:noFill/>
          </a:ln>
        </p:spPr>
      </p:pic>
    </p:spTree>
    <p:extLst>
      <p:ext uri="{BB962C8B-B14F-4D97-AF65-F5344CB8AC3E}">
        <p14:creationId xmlns:p14="http://schemas.microsoft.com/office/powerpoint/2010/main" val="30696518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807"/>
            <a:ext cx="4633173" cy="3200400"/>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795" y="3429000"/>
            <a:ext cx="5051793" cy="3394038"/>
          </a:xfrm>
          <a:prstGeom prst="rect">
            <a:avLst/>
          </a:prstGeom>
          <a:ln w="57150">
            <a:noFill/>
          </a:ln>
        </p:spPr>
      </p:pic>
      <p:sp>
        <p:nvSpPr>
          <p:cNvPr id="4" name="TextBox 3"/>
          <p:cNvSpPr txBox="1"/>
          <p:nvPr/>
        </p:nvSpPr>
        <p:spPr>
          <a:xfrm>
            <a:off x="4800600" y="2867892"/>
            <a:ext cx="39624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Harriet Hamer, MD, ‘80</a:t>
            </a:r>
          </a:p>
        </p:txBody>
      </p:sp>
    </p:spTree>
    <p:extLst>
      <p:ext uri="{BB962C8B-B14F-4D97-AF65-F5344CB8AC3E}">
        <p14:creationId xmlns:p14="http://schemas.microsoft.com/office/powerpoint/2010/main" val="7713150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683" y="0"/>
            <a:ext cx="5256635" cy="3200400"/>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683" y="3253176"/>
            <a:ext cx="5256635" cy="3604824"/>
          </a:xfrm>
          <a:prstGeom prst="rect">
            <a:avLst/>
          </a:prstGeom>
          <a:ln w="57150">
            <a:noFill/>
          </a:ln>
        </p:spPr>
      </p:pic>
      <p:sp>
        <p:nvSpPr>
          <p:cNvPr id="4" name="TextBox 3"/>
          <p:cNvSpPr txBox="1"/>
          <p:nvPr/>
        </p:nvSpPr>
        <p:spPr>
          <a:xfrm>
            <a:off x="0" y="45928"/>
            <a:ext cx="1943683" cy="3108543"/>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A “real”</a:t>
            </a:r>
          </a:p>
          <a:p>
            <a:pPr algn="ctr"/>
            <a:r>
              <a:rPr lang="en-US" sz="2800" dirty="0">
                <a:latin typeface="Arial" panose="020B0604020202020204" pitchFamily="34" charset="0"/>
                <a:cs typeface="Arial" panose="020B0604020202020204" pitchFamily="34" charset="0"/>
              </a:rPr>
              <a:t>ambulance derived from the </a:t>
            </a:r>
            <a:r>
              <a:rPr lang="en-US" sz="2800" dirty="0" smtClean="0">
                <a:latin typeface="Arial" panose="020B0604020202020204" pitchFamily="34" charset="0"/>
                <a:cs typeface="Arial" panose="020B0604020202020204" pitchFamily="34" charset="0"/>
              </a:rPr>
              <a:t>Latin </a:t>
            </a:r>
            <a:r>
              <a:rPr lang="en-US" sz="2800" i="1" dirty="0" err="1">
                <a:latin typeface="Arial" panose="020B0604020202020204" pitchFamily="34" charset="0"/>
                <a:cs typeface="Arial" panose="020B0604020202020204" pitchFamily="34" charset="0"/>
              </a:rPr>
              <a:t>ambulare</a:t>
            </a:r>
            <a:r>
              <a:rPr lang="en-US" sz="2800" dirty="0">
                <a:latin typeface="Arial" panose="020B0604020202020204" pitchFamily="34" charset="0"/>
                <a:cs typeface="Arial" panose="020B0604020202020204" pitchFamily="34" charset="0"/>
              </a:rPr>
              <a:t>: </a:t>
            </a:r>
          </a:p>
          <a:p>
            <a:pPr algn="ct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“to walk”</a:t>
            </a:r>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7200318" y="4648200"/>
            <a:ext cx="1943682" cy="1384995"/>
          </a:xfrm>
          <a:prstGeom prst="rect">
            <a:avLst/>
          </a:prstGeom>
          <a:noFill/>
        </p:spPr>
        <p:txBody>
          <a:bodyPr wrap="square" rtlCol="0">
            <a:spAutoFit/>
          </a:bodyPr>
          <a:lstStyle/>
          <a:p>
            <a:pPr algn="ctr"/>
            <a:r>
              <a:rPr lang="en-US" sz="2800" dirty="0" smtClean="0"/>
              <a:t> </a:t>
            </a:r>
            <a:r>
              <a:rPr lang="en-US" sz="2800" dirty="0" smtClean="0">
                <a:latin typeface="Arial" panose="020B0604020202020204" pitchFamily="34" charset="0"/>
                <a:cs typeface="Arial" panose="020B0604020202020204" pitchFamily="34" charset="0"/>
              </a:rPr>
              <a:t>Chad </a:t>
            </a:r>
            <a:r>
              <a:rPr lang="en-US" sz="2800" dirty="0" err="1" smtClean="0">
                <a:latin typeface="Arial" panose="020B0604020202020204" pitchFamily="34" charset="0"/>
                <a:cs typeface="Arial" panose="020B0604020202020204" pitchFamily="34" charset="0"/>
              </a:rPr>
              <a:t>Ringley</a:t>
            </a:r>
            <a:r>
              <a:rPr lang="en-US" sz="2800" dirty="0" smtClean="0">
                <a:latin typeface="Arial" panose="020B0604020202020204" pitchFamily="34" charset="0"/>
                <a:cs typeface="Arial" panose="020B0604020202020204" pitchFamily="34" charset="0"/>
              </a:rPr>
              <a:t>, MD, ‘94</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5345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3" y="0"/>
            <a:ext cx="5293523" cy="3581400"/>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576" y="3581400"/>
            <a:ext cx="5224826" cy="3298371"/>
          </a:xfrm>
          <a:prstGeom prst="rect">
            <a:avLst/>
          </a:prstGeom>
          <a:ln w="57150">
            <a:noFill/>
          </a:ln>
        </p:spPr>
      </p:pic>
      <p:sp>
        <p:nvSpPr>
          <p:cNvPr id="4" name="TextBox 3"/>
          <p:cNvSpPr txBox="1"/>
          <p:nvPr/>
        </p:nvSpPr>
        <p:spPr>
          <a:xfrm>
            <a:off x="0" y="3657600"/>
            <a:ext cx="39624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Elaine Shafer, MD, ‘89</a:t>
            </a:r>
            <a:endParaRPr lang="en-US" sz="2800" dirty="0">
              <a:latin typeface="Arial" panose="020B0604020202020204" pitchFamily="34" charset="0"/>
              <a:cs typeface="Arial" panose="020B0604020202020204" pitchFamily="34" charset="0"/>
            </a:endParaRPr>
          </a:p>
        </p:txBody>
      </p:sp>
      <p:sp>
        <p:nvSpPr>
          <p:cNvPr id="6" name="TextBox 5"/>
          <p:cNvSpPr txBox="1"/>
          <p:nvPr/>
        </p:nvSpPr>
        <p:spPr>
          <a:xfrm>
            <a:off x="5237390" y="1371600"/>
            <a:ext cx="39624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Todo</a:t>
            </a:r>
            <a:r>
              <a:rPr lang="en-US" sz="2800" dirty="0" smtClean="0">
                <a:latin typeface="Arial" panose="020B0604020202020204" pitchFamily="34" charset="0"/>
                <a:cs typeface="Arial" panose="020B0604020202020204" pitchFamily="34" charset="0"/>
              </a:rPr>
              <a:t> el </a:t>
            </a:r>
            <a:r>
              <a:rPr lang="en-US" sz="2800" dirty="0" err="1" smtClean="0">
                <a:latin typeface="Arial" panose="020B0604020202020204" pitchFamily="34" charset="0"/>
                <a:cs typeface="Arial" panose="020B0604020202020204" pitchFamily="34" charset="0"/>
              </a:rPr>
              <a:t>mundo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sabe</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5076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220" y="-1"/>
            <a:ext cx="5097780" cy="3170181"/>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220" y="3616131"/>
            <a:ext cx="5097780" cy="3241869"/>
          </a:xfrm>
          <a:prstGeom prst="rect">
            <a:avLst/>
          </a:prstGeom>
          <a:ln w="57150">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 y="213997"/>
            <a:ext cx="4038600" cy="6430007"/>
          </a:xfrm>
          <a:prstGeom prst="rect">
            <a:avLst/>
          </a:prstGeom>
          <a:ln w="57150">
            <a:noFill/>
          </a:ln>
        </p:spPr>
      </p:pic>
      <p:sp>
        <p:nvSpPr>
          <p:cNvPr id="4" name="TextBox 3"/>
          <p:cNvSpPr txBox="1"/>
          <p:nvPr/>
        </p:nvSpPr>
        <p:spPr>
          <a:xfrm>
            <a:off x="4191000" y="3092911"/>
            <a:ext cx="49530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Kathy Long, MD, ‘71</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541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295874"/>
            <a:ext cx="5397952" cy="3590200"/>
          </a:xfrm>
          <a:prstGeom prst="rect">
            <a:avLst/>
          </a:prstGeom>
          <a:ln w="5715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56926"/>
            <a:ext cx="5397952" cy="3267800"/>
          </a:xfrm>
          <a:prstGeom prst="rect">
            <a:avLst/>
          </a:prstGeom>
        </p:spPr>
      </p:pic>
      <p:sp>
        <p:nvSpPr>
          <p:cNvPr id="4" name="TextBox 3"/>
          <p:cNvSpPr txBox="1"/>
          <p:nvPr/>
        </p:nvSpPr>
        <p:spPr>
          <a:xfrm>
            <a:off x="0" y="304800"/>
            <a:ext cx="1981200" cy="3970318"/>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Over high mountain passes</a:t>
            </a:r>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p:txBody>
      </p:sp>
      <p:sp>
        <p:nvSpPr>
          <p:cNvPr id="5" name="TextBox 4"/>
          <p:cNvSpPr txBox="1"/>
          <p:nvPr/>
        </p:nvSpPr>
        <p:spPr>
          <a:xfrm>
            <a:off x="0" y="3962400"/>
            <a:ext cx="2057400"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Down to Amazon headwaters</a:t>
            </a:r>
          </a:p>
        </p:txBody>
      </p:sp>
    </p:spTree>
    <p:extLst>
      <p:ext uri="{BB962C8B-B14F-4D97-AF65-F5344CB8AC3E}">
        <p14:creationId xmlns:p14="http://schemas.microsoft.com/office/powerpoint/2010/main" val="83708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0327"/>
            <a:ext cx="9133254" cy="6155325"/>
          </a:xfrm>
          <a:prstGeom prst="rect">
            <a:avLst/>
          </a:prstGeom>
        </p:spPr>
      </p:pic>
      <p:sp>
        <p:nvSpPr>
          <p:cNvPr id="4" name="TextBox 3"/>
          <p:cNvSpPr txBox="1"/>
          <p:nvPr/>
        </p:nvSpPr>
        <p:spPr>
          <a:xfrm>
            <a:off x="0" y="76200"/>
            <a:ext cx="9144000"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El </a:t>
            </a:r>
            <a:r>
              <a:rPr lang="en-US" sz="3600" dirty="0" err="1" smtClean="0">
                <a:latin typeface="Arial" panose="020B0604020202020204" pitchFamily="34" charset="0"/>
                <a:cs typeface="Arial" panose="020B0604020202020204" pitchFamily="34" charset="0"/>
              </a:rPr>
              <a:t>Hormiguero</a:t>
            </a:r>
            <a:r>
              <a:rPr lang="en-US" sz="3600" dirty="0" smtClean="0">
                <a:latin typeface="Arial" panose="020B0604020202020204" pitchFamily="34" charset="0"/>
                <a:cs typeface="Arial" panose="020B0604020202020204" pitchFamily="34" charset="0"/>
              </a:rPr>
              <a:t> 2001</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05100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375" y="16212"/>
            <a:ext cx="4624105" cy="684178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13"/>
            <a:ext cx="4466167" cy="6841787"/>
          </a:xfrm>
          <a:prstGeom prst="rect">
            <a:avLst/>
          </a:prstGeom>
        </p:spPr>
      </p:pic>
      <p:sp>
        <p:nvSpPr>
          <p:cNvPr id="4" name="TextBox 3"/>
          <p:cNvSpPr txBox="1"/>
          <p:nvPr/>
        </p:nvSpPr>
        <p:spPr>
          <a:xfrm>
            <a:off x="228599" y="6302695"/>
            <a:ext cx="4008967"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Lois Johnson, MD, ‘52</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4555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730" y="0"/>
            <a:ext cx="8286359" cy="5638800"/>
          </a:xfrm>
          <a:prstGeom prst="rect">
            <a:avLst/>
          </a:prstGeom>
        </p:spPr>
      </p:pic>
      <p:sp>
        <p:nvSpPr>
          <p:cNvPr id="3" name="TextBox 2"/>
          <p:cNvSpPr txBox="1"/>
          <p:nvPr/>
        </p:nvSpPr>
        <p:spPr>
          <a:xfrm>
            <a:off x="0" y="5715000"/>
            <a:ext cx="9296400" cy="830997"/>
          </a:xfrm>
          <a:prstGeom prst="rect">
            <a:avLst/>
          </a:prstGeom>
          <a:noFill/>
        </p:spPr>
        <p:txBody>
          <a:bodyPr wrap="square" rtlCol="0">
            <a:spAutoFit/>
          </a:bodyPr>
          <a:lstStyle/>
          <a:p>
            <a:r>
              <a:rPr lang="en-US" sz="2400" dirty="0" smtClean="0"/>
              <a:t>Archie </a:t>
            </a:r>
            <a:r>
              <a:rPr lang="en-US" sz="2400" dirty="0" err="1" smtClean="0"/>
              <a:t>Beckner</a:t>
            </a:r>
            <a:r>
              <a:rPr lang="en-US" sz="2400" dirty="0" smtClean="0"/>
              <a:t>,   Daniel Ortega,  Warren Hickman,    Bill </a:t>
            </a:r>
            <a:r>
              <a:rPr lang="en-US" sz="2400" dirty="0" err="1" smtClean="0"/>
              <a:t>Weybright</a:t>
            </a:r>
            <a:endParaRPr lang="en-US" sz="2400" dirty="0" smtClean="0"/>
          </a:p>
          <a:p>
            <a:r>
              <a:rPr lang="en-US" sz="2400" dirty="0" smtClean="0"/>
              <a:t>     DDS ’57           Pres. Nicaragua         </a:t>
            </a:r>
            <a:r>
              <a:rPr lang="en-US" sz="2400" dirty="0" err="1" smtClean="0"/>
              <a:t>RPh</a:t>
            </a:r>
            <a:r>
              <a:rPr lang="en-US" sz="2400" dirty="0" smtClean="0"/>
              <a:t>, ’65                   MD, ‘60    </a:t>
            </a:r>
            <a:endParaRPr lang="en-US" sz="2400" dirty="0"/>
          </a:p>
        </p:txBody>
      </p:sp>
    </p:spTree>
    <p:extLst>
      <p:ext uri="{BB962C8B-B14F-4D97-AF65-F5344CB8AC3E}">
        <p14:creationId xmlns:p14="http://schemas.microsoft.com/office/powerpoint/2010/main" val="19653197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168519"/>
          </a:xfrm>
          <a:prstGeom prst="rect">
            <a:avLst/>
          </a:prstGeom>
        </p:spPr>
      </p:pic>
      <p:sp>
        <p:nvSpPr>
          <p:cNvPr id="3" name="TextBox 2"/>
          <p:cNvSpPr txBox="1"/>
          <p:nvPr/>
        </p:nvSpPr>
        <p:spPr>
          <a:xfrm>
            <a:off x="4572000" y="6168519"/>
            <a:ext cx="4724400" cy="523220"/>
          </a:xfrm>
          <a:prstGeom prst="rect">
            <a:avLst/>
          </a:prstGeom>
          <a:noFill/>
        </p:spPr>
        <p:txBody>
          <a:bodyPr wrap="square" rtlCol="0">
            <a:spAutoFit/>
          </a:bodyPr>
          <a:lstStyle/>
          <a:p>
            <a:r>
              <a:rPr lang="en-US" sz="2800" dirty="0" smtClean="0"/>
              <a:t>       Warren Hickman, </a:t>
            </a:r>
            <a:r>
              <a:rPr lang="en-US" sz="2800" dirty="0" err="1" smtClean="0"/>
              <a:t>RPh</a:t>
            </a:r>
            <a:r>
              <a:rPr lang="en-US" sz="2800" dirty="0" smtClean="0"/>
              <a:t>, ‘65</a:t>
            </a:r>
            <a:endParaRPr lang="en-US" sz="2800" dirty="0"/>
          </a:p>
        </p:txBody>
      </p:sp>
    </p:spTree>
    <p:extLst>
      <p:ext uri="{BB962C8B-B14F-4D97-AF65-F5344CB8AC3E}">
        <p14:creationId xmlns:p14="http://schemas.microsoft.com/office/powerpoint/2010/main" val="558425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117172"/>
          </a:xfrm>
          <a:prstGeom prst="rect">
            <a:avLst/>
          </a:prstGeom>
        </p:spPr>
      </p:pic>
      <p:sp>
        <p:nvSpPr>
          <p:cNvPr id="3" name="TextBox 2"/>
          <p:cNvSpPr txBox="1"/>
          <p:nvPr/>
        </p:nvSpPr>
        <p:spPr>
          <a:xfrm>
            <a:off x="4724400" y="6117172"/>
            <a:ext cx="3886200" cy="523220"/>
          </a:xfrm>
          <a:prstGeom prst="rect">
            <a:avLst/>
          </a:prstGeom>
          <a:noFill/>
        </p:spPr>
        <p:txBody>
          <a:bodyPr wrap="square" rtlCol="0">
            <a:spAutoFit/>
          </a:bodyPr>
          <a:lstStyle/>
          <a:p>
            <a:r>
              <a:rPr lang="en-US" sz="2800" dirty="0" smtClean="0"/>
              <a:t> Archie </a:t>
            </a:r>
            <a:r>
              <a:rPr lang="en-US" sz="2800" dirty="0" err="1" smtClean="0"/>
              <a:t>Beckner</a:t>
            </a:r>
            <a:r>
              <a:rPr lang="en-US" sz="2800" dirty="0" smtClean="0"/>
              <a:t>, DDS, ‘57</a:t>
            </a:r>
            <a:endParaRPr lang="en-US" sz="2800" dirty="0"/>
          </a:p>
        </p:txBody>
      </p:sp>
    </p:spTree>
    <p:extLst>
      <p:ext uri="{BB962C8B-B14F-4D97-AF65-F5344CB8AC3E}">
        <p14:creationId xmlns:p14="http://schemas.microsoft.com/office/powerpoint/2010/main" val="24708292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3302666"/>
            <a:ext cx="5029200" cy="35356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0"/>
            <a:ext cx="5029200" cy="3329071"/>
          </a:xfrm>
          <a:prstGeom prst="rect">
            <a:avLst/>
          </a:prstGeom>
        </p:spPr>
      </p:pic>
      <p:sp>
        <p:nvSpPr>
          <p:cNvPr id="4" name="TextBox 3"/>
          <p:cNvSpPr txBox="1"/>
          <p:nvPr/>
        </p:nvSpPr>
        <p:spPr>
          <a:xfrm>
            <a:off x="533400" y="1402925"/>
            <a:ext cx="1447800"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1993</a:t>
            </a:r>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266700" y="4543240"/>
            <a:ext cx="1524000" cy="523220"/>
          </a:xfrm>
          <a:prstGeom prst="rect">
            <a:avLst/>
          </a:prstGeom>
          <a:noFill/>
        </p:spPr>
        <p:txBody>
          <a:bodyPr wrap="square" rtlCol="0">
            <a:spAutoFit/>
          </a:bodyPr>
          <a:lstStyle/>
          <a:p>
            <a:r>
              <a:rPr lang="en-US" sz="2800" dirty="0" smtClean="0"/>
              <a:t>   </a:t>
            </a:r>
            <a:r>
              <a:rPr lang="en-US" sz="2800" dirty="0" smtClean="0">
                <a:latin typeface="Arial" panose="020B0604020202020204" pitchFamily="34" charset="0"/>
                <a:cs typeface="Arial" panose="020B0604020202020204" pitchFamily="34" charset="0"/>
              </a:rPr>
              <a:t>1996</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8715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4" y="73046"/>
            <a:ext cx="9125276" cy="5803108"/>
          </a:xfrm>
          <a:prstGeom prst="rect">
            <a:avLst/>
          </a:prstGeom>
          <a:ln w="57150">
            <a:noFill/>
          </a:ln>
        </p:spPr>
      </p:pic>
      <p:sp>
        <p:nvSpPr>
          <p:cNvPr id="6" name="TextBox 5"/>
          <p:cNvSpPr txBox="1"/>
          <p:nvPr/>
        </p:nvSpPr>
        <p:spPr>
          <a:xfrm>
            <a:off x="3048000" y="6096000"/>
            <a:ext cx="262890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1995</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413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0" y="0"/>
            <a:ext cx="9144000" cy="1143000"/>
          </a:xfrm>
        </p:spPr>
        <p:txBody>
          <a:bodyPr>
            <a:normAutofit fontScale="90000"/>
          </a:bodyPr>
          <a:lstStyle/>
          <a:p>
            <a:pPr eaLnBrk="1" hangingPunct="1"/>
            <a:r>
              <a:rPr lang="en-US" sz="4200" dirty="0" smtClean="0"/>
              <a:t>Santa Maria, Nicaragua  2004-06</a:t>
            </a:r>
            <a:br>
              <a:rPr lang="en-US" sz="4200" dirty="0" smtClean="0"/>
            </a:br>
            <a:endParaRPr lang="en-US" sz="3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609600"/>
            <a:ext cx="8331200" cy="6248400"/>
          </a:xfrm>
          <a:prstGeom prst="rect">
            <a:avLst/>
          </a:prstGeom>
        </p:spPr>
      </p:pic>
    </p:spTree>
    <p:extLst>
      <p:ext uri="{BB962C8B-B14F-4D97-AF65-F5344CB8AC3E}">
        <p14:creationId xmlns:p14="http://schemas.microsoft.com/office/powerpoint/2010/main" val="5586917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574" y="-304800"/>
            <a:ext cx="8229600" cy="1143000"/>
          </a:xfrm>
        </p:spPr>
        <p:txBody>
          <a:bodyPr>
            <a:normAutofit/>
          </a:bodyPr>
          <a:lstStyle/>
          <a:p>
            <a:r>
              <a:rPr lang="en-US" sz="3200" dirty="0" smtClean="0"/>
              <a:t>Paul Fry-Miller, PA-C, ‘75</a:t>
            </a:r>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05320"/>
            <a:ext cx="8420100" cy="6315075"/>
          </a:xfrm>
          <a:prstGeom prst="rect">
            <a:avLst/>
          </a:prstGeom>
        </p:spPr>
      </p:pic>
    </p:spTree>
    <p:extLst>
      <p:ext uri="{BB962C8B-B14F-4D97-AF65-F5344CB8AC3E}">
        <p14:creationId xmlns:p14="http://schemas.microsoft.com/office/powerpoint/2010/main" val="28239738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3" descr="S5001684.JPG"/>
          <p:cNvPicPr>
            <a:picLocks noGrp="1" noChangeAspect="1"/>
          </p:cNvPicPr>
          <p:nvPr>
            <p:ph idx="1"/>
          </p:nvPr>
        </p:nvPicPr>
        <p:blipFill rotWithShape="1">
          <a:blip r:embed="rId3">
            <a:extLst>
              <a:ext uri="{28A0092B-C50C-407E-A947-70E740481C1C}">
                <a14:useLocalDpi xmlns:a14="http://schemas.microsoft.com/office/drawing/2010/main" val="0"/>
              </a:ext>
            </a:extLst>
          </a:blip>
          <a:srcRect l="9169" t="9235" r="5364" b="1"/>
          <a:stretch/>
        </p:blipFill>
        <p:spPr>
          <a:xfrm>
            <a:off x="1680364" y="914400"/>
            <a:ext cx="7463637" cy="5943599"/>
          </a:xfrm>
        </p:spPr>
      </p:pic>
      <p:sp>
        <p:nvSpPr>
          <p:cNvPr id="4" name="Title 1"/>
          <p:cNvSpPr txBox="1">
            <a:spLocks/>
          </p:cNvSpPr>
          <p:nvPr/>
        </p:nvSpPr>
        <p:spPr>
          <a:xfrm>
            <a:off x="0" y="2055124"/>
            <a:ext cx="1700284" cy="3962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dirty="0" smtClean="0">
                <a:latin typeface="Arial" panose="020B0604020202020204" pitchFamily="34" charset="0"/>
                <a:cs typeface="Arial" panose="020B0604020202020204" pitchFamily="34" charset="0"/>
              </a:rPr>
              <a:t>Mark Shafer, DDS, ’88</a:t>
            </a:r>
          </a:p>
        </p:txBody>
      </p:sp>
      <p:sp>
        <p:nvSpPr>
          <p:cNvPr id="5" name="Title 1"/>
          <p:cNvSpPr txBox="1">
            <a:spLocks/>
          </p:cNvSpPr>
          <p:nvPr/>
        </p:nvSpPr>
        <p:spPr>
          <a:xfrm>
            <a:off x="0" y="35859"/>
            <a:ext cx="9144000" cy="72614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smtClean="0"/>
              <a:t>2008-09 Ciudad Antigua, Nicaragua</a:t>
            </a:r>
            <a:endParaRPr lang="en-US" altLang="en-US" sz="3600" b="1" dirty="0" smtClean="0"/>
          </a:p>
        </p:txBody>
      </p:sp>
    </p:spTree>
    <p:extLst>
      <p:ext uri="{BB962C8B-B14F-4D97-AF65-F5344CB8AC3E}">
        <p14:creationId xmlns:p14="http://schemas.microsoft.com/office/powerpoint/2010/main" val="1498725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84775"/>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S</a:t>
            </a:r>
            <a:r>
              <a:rPr lang="en-US" sz="3200" b="1" dirty="0" smtClean="0">
                <a:latin typeface="Arial" panose="020B0604020202020204" pitchFamily="34" charset="0"/>
                <a:cs typeface="Arial" panose="020B0604020202020204" pitchFamily="34" charset="0"/>
              </a:rPr>
              <a:t>abbatical </a:t>
            </a:r>
            <a:r>
              <a:rPr lang="en-US" sz="3200" b="1" dirty="0">
                <a:latin typeface="Arial" panose="020B0604020202020204" pitchFamily="34" charset="0"/>
                <a:cs typeface="Arial" panose="020B0604020202020204" pitchFamily="34" charset="0"/>
              </a:rPr>
              <a:t>Y</a:t>
            </a:r>
            <a:r>
              <a:rPr lang="en-US" sz="3200" b="1" dirty="0" smtClean="0">
                <a:latin typeface="Arial" panose="020B0604020202020204" pitchFamily="34" charset="0"/>
                <a:cs typeface="Arial" panose="020B0604020202020204" pitchFamily="34" charset="0"/>
              </a:rPr>
              <a:t>ear in Rural </a:t>
            </a:r>
            <a:r>
              <a:rPr lang="en-US" sz="3200" b="1" dirty="0">
                <a:latin typeface="Arial" panose="020B0604020202020204" pitchFamily="34" charset="0"/>
                <a:cs typeface="Arial" panose="020B0604020202020204" pitchFamily="34" charset="0"/>
              </a:rPr>
              <a:t>Philippines </a:t>
            </a:r>
            <a:r>
              <a:rPr lang="en-US" sz="3200" b="1" dirty="0" smtClean="0">
                <a:latin typeface="Arial" panose="020B0604020202020204" pitchFamily="34" charset="0"/>
                <a:cs typeface="Arial" panose="020B0604020202020204" pitchFamily="34" charset="0"/>
              </a:rPr>
              <a:t>1971-72</a:t>
            </a:r>
            <a:endParaRPr 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743" y="1871764"/>
            <a:ext cx="4677881" cy="3114473"/>
          </a:xfrm>
          <a:prstGeom prst="rect">
            <a:avLst/>
          </a:prstGeom>
          <a:ln>
            <a:solidFill>
              <a:schemeClr val="bg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14" y="1871764"/>
            <a:ext cx="4724400" cy="3129693"/>
          </a:xfrm>
          <a:prstGeom prst="rect">
            <a:avLst/>
          </a:prstGeom>
          <a:ln w="57150">
            <a:noFill/>
          </a:ln>
        </p:spPr>
      </p:pic>
      <p:sp>
        <p:nvSpPr>
          <p:cNvPr id="2" name="TextBox 1"/>
          <p:cNvSpPr txBox="1"/>
          <p:nvPr/>
        </p:nvSpPr>
        <p:spPr>
          <a:xfrm>
            <a:off x="304800" y="5105400"/>
            <a:ext cx="8610600"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Encountering</a:t>
            </a:r>
            <a:r>
              <a:rPr lang="en-US"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different cultures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8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0" y="228600"/>
            <a:ext cx="9144000" cy="1143000"/>
          </a:xfrm>
        </p:spPr>
        <p:txBody>
          <a:bodyPr>
            <a:noAutofit/>
          </a:bodyPr>
          <a:lstStyle/>
          <a:p>
            <a:pPr eaLnBrk="1" hangingPunct="1"/>
            <a:r>
              <a:rPr lang="en-US" sz="4000" b="1" dirty="0" smtClean="0"/>
              <a:t>2010   Río Coco, Nicaragua</a:t>
            </a:r>
          </a:p>
        </p:txBody>
      </p:sp>
      <p:sp>
        <p:nvSpPr>
          <p:cNvPr id="2051" name="Content Placeholder 2"/>
          <p:cNvSpPr>
            <a:spLocks noGrp="1"/>
          </p:cNvSpPr>
          <p:nvPr>
            <p:ph idx="1"/>
          </p:nvPr>
        </p:nvSpPr>
        <p:spPr/>
        <p:txBody>
          <a:bodyPr/>
          <a:lstStyle/>
          <a:p>
            <a:pPr eaLnBrk="1" hangingPunct="1"/>
            <a:endParaRPr lang="en-US" dirty="0" smtClean="0"/>
          </a:p>
        </p:txBody>
      </p:sp>
      <p:pic>
        <p:nvPicPr>
          <p:cNvPr id="2052" name="Picture 2" descr="http://lh4.ggpht.com/_SJxsM74WxMM/S2QnS8_472I/AAAAAAAAA5o/qQ4ANK8V_MA/s912/IMG_3015.JPG"/>
          <p:cNvPicPr>
            <a:picLocks noChangeAspect="1" noChangeArrowheads="1"/>
          </p:cNvPicPr>
          <p:nvPr/>
        </p:nvPicPr>
        <p:blipFill rotWithShape="1">
          <a:blip r:embed="rId3" cstate="print"/>
          <a:srcRect l="5578" t="13633" r="4243" b="19241"/>
          <a:stretch/>
        </p:blipFill>
        <p:spPr bwMode="auto">
          <a:xfrm>
            <a:off x="0" y="1363579"/>
            <a:ext cx="9144000" cy="5119254"/>
          </a:xfrm>
          <a:prstGeom prst="rect">
            <a:avLst/>
          </a:prstGeom>
          <a:noFill/>
          <a:ln w="9525">
            <a:noFill/>
            <a:miter lim="800000"/>
            <a:headEnd/>
            <a:tailEnd/>
          </a:ln>
        </p:spPr>
      </p:pic>
    </p:spTree>
    <p:extLst>
      <p:ext uri="{BB962C8B-B14F-4D97-AF65-F5344CB8AC3E}">
        <p14:creationId xmlns:p14="http://schemas.microsoft.com/office/powerpoint/2010/main" val="27387052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88" t="6756" r="12921" b="28996"/>
          <a:stretch/>
        </p:blipFill>
        <p:spPr>
          <a:xfrm>
            <a:off x="0" y="472523"/>
            <a:ext cx="9119937" cy="5807629"/>
          </a:xfrm>
        </p:spPr>
      </p:pic>
      <p:sp>
        <p:nvSpPr>
          <p:cNvPr id="11" name="Rectangle 10"/>
          <p:cNvSpPr/>
          <p:nvPr/>
        </p:nvSpPr>
        <p:spPr>
          <a:xfrm>
            <a:off x="1" y="280315"/>
            <a:ext cx="4038600" cy="1472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2" y="6567276"/>
            <a:ext cx="6012873" cy="338554"/>
          </a:xfrm>
          <a:prstGeom prst="rect">
            <a:avLst/>
          </a:prstGeom>
        </p:spPr>
        <p:txBody>
          <a:bodyPr wrap="square">
            <a:spAutoFit/>
          </a:bodyPr>
          <a:lstStyle/>
          <a:p>
            <a:r>
              <a:rPr lang="fr-FR" sz="1600" dirty="0"/>
              <a:t>Environ. </a:t>
            </a:r>
            <a:r>
              <a:rPr lang="fr-FR" sz="1600" dirty="0" err="1"/>
              <a:t>Sci</a:t>
            </a:r>
            <a:r>
              <a:rPr lang="fr-FR" sz="1600" dirty="0"/>
              <a:t>. </a:t>
            </a:r>
            <a:r>
              <a:rPr lang="fr-FR" sz="1600" dirty="0" err="1"/>
              <a:t>Technol</a:t>
            </a:r>
            <a:r>
              <a:rPr lang="fr-FR" sz="1600" dirty="0"/>
              <a:t>. 2015, 49, 3989−3996</a:t>
            </a:r>
            <a:endParaRPr lang="en-US" sz="1600" dirty="0"/>
          </a:p>
        </p:txBody>
      </p:sp>
      <p:sp>
        <p:nvSpPr>
          <p:cNvPr id="8" name="Freeform 7"/>
          <p:cNvSpPr/>
          <p:nvPr/>
        </p:nvSpPr>
        <p:spPr>
          <a:xfrm>
            <a:off x="4038601" y="592353"/>
            <a:ext cx="1640916" cy="2107870"/>
          </a:xfrm>
          <a:custGeom>
            <a:avLst/>
            <a:gdLst>
              <a:gd name="connsiteX0" fmla="*/ 0 w 1662546"/>
              <a:gd name="connsiteY0" fmla="*/ 1395350 h 2107870"/>
              <a:gd name="connsiteX1" fmla="*/ 29689 w 1662546"/>
              <a:gd name="connsiteY1" fmla="*/ 1377537 h 2107870"/>
              <a:gd name="connsiteX2" fmla="*/ 47502 w 1662546"/>
              <a:gd name="connsiteY2" fmla="*/ 1365662 h 2107870"/>
              <a:gd name="connsiteX3" fmla="*/ 95003 w 1662546"/>
              <a:gd name="connsiteY3" fmla="*/ 1324099 h 2107870"/>
              <a:gd name="connsiteX4" fmla="*/ 142504 w 1662546"/>
              <a:gd name="connsiteY4" fmla="*/ 1306286 h 2107870"/>
              <a:gd name="connsiteX5" fmla="*/ 178130 w 1662546"/>
              <a:gd name="connsiteY5" fmla="*/ 1294410 h 2107870"/>
              <a:gd name="connsiteX6" fmla="*/ 225632 w 1662546"/>
              <a:gd name="connsiteY6" fmla="*/ 1276597 h 2107870"/>
              <a:gd name="connsiteX7" fmla="*/ 243445 w 1662546"/>
              <a:gd name="connsiteY7" fmla="*/ 1264722 h 2107870"/>
              <a:gd name="connsiteX8" fmla="*/ 267195 w 1662546"/>
              <a:gd name="connsiteY8" fmla="*/ 1258784 h 2107870"/>
              <a:gd name="connsiteX9" fmla="*/ 285008 w 1662546"/>
              <a:gd name="connsiteY9" fmla="*/ 1246909 h 2107870"/>
              <a:gd name="connsiteX10" fmla="*/ 320634 w 1662546"/>
              <a:gd name="connsiteY10" fmla="*/ 1235034 h 2107870"/>
              <a:gd name="connsiteX11" fmla="*/ 338447 w 1662546"/>
              <a:gd name="connsiteY11" fmla="*/ 1223158 h 2107870"/>
              <a:gd name="connsiteX12" fmla="*/ 356260 w 1662546"/>
              <a:gd name="connsiteY12" fmla="*/ 1217221 h 2107870"/>
              <a:gd name="connsiteX13" fmla="*/ 385948 w 1662546"/>
              <a:gd name="connsiteY13" fmla="*/ 1199408 h 2107870"/>
              <a:gd name="connsiteX14" fmla="*/ 397824 w 1662546"/>
              <a:gd name="connsiteY14" fmla="*/ 1187532 h 2107870"/>
              <a:gd name="connsiteX15" fmla="*/ 439387 w 1662546"/>
              <a:gd name="connsiteY15" fmla="*/ 1163782 h 2107870"/>
              <a:gd name="connsiteX16" fmla="*/ 463138 w 1662546"/>
              <a:gd name="connsiteY16" fmla="*/ 1157844 h 2107870"/>
              <a:gd name="connsiteX17" fmla="*/ 480951 w 1662546"/>
              <a:gd name="connsiteY17" fmla="*/ 1145969 h 2107870"/>
              <a:gd name="connsiteX18" fmla="*/ 492826 w 1662546"/>
              <a:gd name="connsiteY18" fmla="*/ 1134093 h 2107870"/>
              <a:gd name="connsiteX19" fmla="*/ 510639 w 1662546"/>
              <a:gd name="connsiteY19" fmla="*/ 1128156 h 2107870"/>
              <a:gd name="connsiteX20" fmla="*/ 522515 w 1662546"/>
              <a:gd name="connsiteY20" fmla="*/ 1116280 h 2107870"/>
              <a:gd name="connsiteX21" fmla="*/ 540328 w 1662546"/>
              <a:gd name="connsiteY21" fmla="*/ 1110343 h 2107870"/>
              <a:gd name="connsiteX22" fmla="*/ 552203 w 1662546"/>
              <a:gd name="connsiteY22" fmla="*/ 1092530 h 2107870"/>
              <a:gd name="connsiteX23" fmla="*/ 587829 w 1662546"/>
              <a:gd name="connsiteY23" fmla="*/ 1068779 h 2107870"/>
              <a:gd name="connsiteX24" fmla="*/ 611580 w 1662546"/>
              <a:gd name="connsiteY24" fmla="*/ 1050966 h 2107870"/>
              <a:gd name="connsiteX25" fmla="*/ 647206 w 1662546"/>
              <a:gd name="connsiteY25" fmla="*/ 1015340 h 2107870"/>
              <a:gd name="connsiteX26" fmla="*/ 665019 w 1662546"/>
              <a:gd name="connsiteY26" fmla="*/ 997527 h 2107870"/>
              <a:gd name="connsiteX27" fmla="*/ 700645 w 1662546"/>
              <a:gd name="connsiteY27" fmla="*/ 944088 h 2107870"/>
              <a:gd name="connsiteX28" fmla="*/ 712520 w 1662546"/>
              <a:gd name="connsiteY28" fmla="*/ 926275 h 2107870"/>
              <a:gd name="connsiteX29" fmla="*/ 724395 w 1662546"/>
              <a:gd name="connsiteY29" fmla="*/ 908462 h 2107870"/>
              <a:gd name="connsiteX30" fmla="*/ 748146 w 1662546"/>
              <a:gd name="connsiteY30" fmla="*/ 884711 h 2107870"/>
              <a:gd name="connsiteX31" fmla="*/ 771896 w 1662546"/>
              <a:gd name="connsiteY31" fmla="*/ 855023 h 2107870"/>
              <a:gd name="connsiteX32" fmla="*/ 783772 w 1662546"/>
              <a:gd name="connsiteY32" fmla="*/ 825335 h 2107870"/>
              <a:gd name="connsiteX33" fmla="*/ 813460 w 1662546"/>
              <a:gd name="connsiteY33" fmla="*/ 789709 h 2107870"/>
              <a:gd name="connsiteX34" fmla="*/ 843148 w 1662546"/>
              <a:gd name="connsiteY34" fmla="*/ 736270 h 2107870"/>
              <a:gd name="connsiteX35" fmla="*/ 884712 w 1662546"/>
              <a:gd name="connsiteY35" fmla="*/ 688769 h 2107870"/>
              <a:gd name="connsiteX36" fmla="*/ 896587 w 1662546"/>
              <a:gd name="connsiteY36" fmla="*/ 676893 h 2107870"/>
              <a:gd name="connsiteX37" fmla="*/ 908463 w 1662546"/>
              <a:gd name="connsiteY37" fmla="*/ 659080 h 2107870"/>
              <a:gd name="connsiteX38" fmla="*/ 926276 w 1662546"/>
              <a:gd name="connsiteY38" fmla="*/ 641267 h 2107870"/>
              <a:gd name="connsiteX39" fmla="*/ 938151 w 1662546"/>
              <a:gd name="connsiteY39" fmla="*/ 623454 h 2107870"/>
              <a:gd name="connsiteX40" fmla="*/ 955964 w 1662546"/>
              <a:gd name="connsiteY40" fmla="*/ 605641 h 2107870"/>
              <a:gd name="connsiteX41" fmla="*/ 979715 w 1662546"/>
              <a:gd name="connsiteY41" fmla="*/ 575953 h 2107870"/>
              <a:gd name="connsiteX42" fmla="*/ 1009403 w 1662546"/>
              <a:gd name="connsiteY42" fmla="*/ 534389 h 2107870"/>
              <a:gd name="connsiteX43" fmla="*/ 1033154 w 1662546"/>
              <a:gd name="connsiteY43" fmla="*/ 498763 h 2107870"/>
              <a:gd name="connsiteX44" fmla="*/ 1062842 w 1662546"/>
              <a:gd name="connsiteY44" fmla="*/ 445324 h 2107870"/>
              <a:gd name="connsiteX45" fmla="*/ 1074717 w 1662546"/>
              <a:gd name="connsiteY45" fmla="*/ 427511 h 2107870"/>
              <a:gd name="connsiteX46" fmla="*/ 1092530 w 1662546"/>
              <a:gd name="connsiteY46" fmla="*/ 391886 h 2107870"/>
              <a:gd name="connsiteX47" fmla="*/ 1098468 w 1662546"/>
              <a:gd name="connsiteY47" fmla="*/ 368135 h 2107870"/>
              <a:gd name="connsiteX48" fmla="*/ 1110343 w 1662546"/>
              <a:gd name="connsiteY48" fmla="*/ 350322 h 2107870"/>
              <a:gd name="connsiteX49" fmla="*/ 1116281 w 1662546"/>
              <a:gd name="connsiteY49" fmla="*/ 332509 h 2107870"/>
              <a:gd name="connsiteX50" fmla="*/ 1128156 w 1662546"/>
              <a:gd name="connsiteY50" fmla="*/ 308758 h 2107870"/>
              <a:gd name="connsiteX51" fmla="*/ 1145969 w 1662546"/>
              <a:gd name="connsiteY51" fmla="*/ 273132 h 2107870"/>
              <a:gd name="connsiteX52" fmla="*/ 1163782 w 1662546"/>
              <a:gd name="connsiteY52" fmla="*/ 237506 h 2107870"/>
              <a:gd name="connsiteX53" fmla="*/ 1169720 w 1662546"/>
              <a:gd name="connsiteY53" fmla="*/ 219693 h 2107870"/>
              <a:gd name="connsiteX54" fmla="*/ 1193471 w 1662546"/>
              <a:gd name="connsiteY54" fmla="*/ 190005 h 2107870"/>
              <a:gd name="connsiteX55" fmla="*/ 1211284 w 1662546"/>
              <a:gd name="connsiteY55" fmla="*/ 160317 h 2107870"/>
              <a:gd name="connsiteX56" fmla="*/ 1235034 w 1662546"/>
              <a:gd name="connsiteY56" fmla="*/ 118753 h 2107870"/>
              <a:gd name="connsiteX57" fmla="*/ 1252847 w 1662546"/>
              <a:gd name="connsiteY57" fmla="*/ 100940 h 2107870"/>
              <a:gd name="connsiteX58" fmla="*/ 1270660 w 1662546"/>
              <a:gd name="connsiteY58" fmla="*/ 77189 h 2107870"/>
              <a:gd name="connsiteX59" fmla="*/ 1288473 w 1662546"/>
              <a:gd name="connsiteY59" fmla="*/ 59376 h 2107870"/>
              <a:gd name="connsiteX60" fmla="*/ 1300348 w 1662546"/>
              <a:gd name="connsiteY60" fmla="*/ 41563 h 2107870"/>
              <a:gd name="connsiteX61" fmla="*/ 1330037 w 1662546"/>
              <a:gd name="connsiteY61" fmla="*/ 17813 h 2107870"/>
              <a:gd name="connsiteX62" fmla="*/ 1389413 w 1662546"/>
              <a:gd name="connsiteY62" fmla="*/ 0 h 2107870"/>
              <a:gd name="connsiteX63" fmla="*/ 1425039 w 1662546"/>
              <a:gd name="connsiteY63" fmla="*/ 5937 h 2107870"/>
              <a:gd name="connsiteX64" fmla="*/ 1454728 w 1662546"/>
              <a:gd name="connsiteY64" fmla="*/ 35626 h 2107870"/>
              <a:gd name="connsiteX65" fmla="*/ 1472541 w 1662546"/>
              <a:gd name="connsiteY65" fmla="*/ 47501 h 2107870"/>
              <a:gd name="connsiteX66" fmla="*/ 1484416 w 1662546"/>
              <a:gd name="connsiteY66" fmla="*/ 65314 h 2107870"/>
              <a:gd name="connsiteX67" fmla="*/ 1525980 w 1662546"/>
              <a:gd name="connsiteY67" fmla="*/ 106878 h 2107870"/>
              <a:gd name="connsiteX68" fmla="*/ 1555668 w 1662546"/>
              <a:gd name="connsiteY68" fmla="*/ 142504 h 2107870"/>
              <a:gd name="connsiteX69" fmla="*/ 1567543 w 1662546"/>
              <a:gd name="connsiteY69" fmla="*/ 178130 h 2107870"/>
              <a:gd name="connsiteX70" fmla="*/ 1573481 w 1662546"/>
              <a:gd name="connsiteY70" fmla="*/ 195943 h 2107870"/>
              <a:gd name="connsiteX71" fmla="*/ 1585356 w 1662546"/>
              <a:gd name="connsiteY71" fmla="*/ 219693 h 2107870"/>
              <a:gd name="connsiteX72" fmla="*/ 1603169 w 1662546"/>
              <a:gd name="connsiteY72" fmla="*/ 261257 h 2107870"/>
              <a:gd name="connsiteX73" fmla="*/ 1609107 w 1662546"/>
              <a:gd name="connsiteY73" fmla="*/ 285008 h 2107870"/>
              <a:gd name="connsiteX74" fmla="*/ 1615045 w 1662546"/>
              <a:gd name="connsiteY74" fmla="*/ 320634 h 2107870"/>
              <a:gd name="connsiteX75" fmla="*/ 1626920 w 1662546"/>
              <a:gd name="connsiteY75" fmla="*/ 356260 h 2107870"/>
              <a:gd name="connsiteX76" fmla="*/ 1638795 w 1662546"/>
              <a:gd name="connsiteY76" fmla="*/ 397823 h 2107870"/>
              <a:gd name="connsiteX77" fmla="*/ 1650671 w 1662546"/>
              <a:gd name="connsiteY77" fmla="*/ 480950 h 2107870"/>
              <a:gd name="connsiteX78" fmla="*/ 1656608 w 1662546"/>
              <a:gd name="connsiteY78" fmla="*/ 510639 h 2107870"/>
              <a:gd name="connsiteX79" fmla="*/ 1662546 w 1662546"/>
              <a:gd name="connsiteY79" fmla="*/ 528452 h 2107870"/>
              <a:gd name="connsiteX80" fmla="*/ 1656608 w 1662546"/>
              <a:gd name="connsiteY80" fmla="*/ 1140031 h 2107870"/>
              <a:gd name="connsiteX81" fmla="*/ 1644733 w 1662546"/>
              <a:gd name="connsiteY81" fmla="*/ 1187532 h 2107870"/>
              <a:gd name="connsiteX82" fmla="*/ 1638795 w 1662546"/>
              <a:gd name="connsiteY82" fmla="*/ 1223158 h 2107870"/>
              <a:gd name="connsiteX83" fmla="*/ 1632858 w 1662546"/>
              <a:gd name="connsiteY83" fmla="*/ 1240971 h 2107870"/>
              <a:gd name="connsiteX84" fmla="*/ 1620982 w 1662546"/>
              <a:gd name="connsiteY84" fmla="*/ 1300348 h 2107870"/>
              <a:gd name="connsiteX85" fmla="*/ 1609107 w 1662546"/>
              <a:gd name="connsiteY85" fmla="*/ 1389413 h 2107870"/>
              <a:gd name="connsiteX86" fmla="*/ 1603169 w 1662546"/>
              <a:gd name="connsiteY86" fmla="*/ 1407226 h 2107870"/>
              <a:gd name="connsiteX87" fmla="*/ 1591294 w 1662546"/>
              <a:gd name="connsiteY87" fmla="*/ 1425039 h 2107870"/>
              <a:gd name="connsiteX88" fmla="*/ 1585356 w 1662546"/>
              <a:gd name="connsiteY88" fmla="*/ 1454727 h 2107870"/>
              <a:gd name="connsiteX89" fmla="*/ 1549730 w 1662546"/>
              <a:gd name="connsiteY89" fmla="*/ 1508166 h 2107870"/>
              <a:gd name="connsiteX90" fmla="*/ 1537855 w 1662546"/>
              <a:gd name="connsiteY90" fmla="*/ 1525979 h 2107870"/>
              <a:gd name="connsiteX91" fmla="*/ 1520042 w 1662546"/>
              <a:gd name="connsiteY91" fmla="*/ 1567543 h 2107870"/>
              <a:gd name="connsiteX92" fmla="*/ 1484416 w 1662546"/>
              <a:gd name="connsiteY92" fmla="*/ 1603169 h 2107870"/>
              <a:gd name="connsiteX93" fmla="*/ 1460665 w 1662546"/>
              <a:gd name="connsiteY93" fmla="*/ 1632857 h 2107870"/>
              <a:gd name="connsiteX94" fmla="*/ 1425039 w 1662546"/>
              <a:gd name="connsiteY94" fmla="*/ 1656608 h 2107870"/>
              <a:gd name="connsiteX95" fmla="*/ 1407226 w 1662546"/>
              <a:gd name="connsiteY95" fmla="*/ 1674421 h 2107870"/>
              <a:gd name="connsiteX96" fmla="*/ 1383476 w 1662546"/>
              <a:gd name="connsiteY96" fmla="*/ 1710047 h 2107870"/>
              <a:gd name="connsiteX97" fmla="*/ 1353787 w 1662546"/>
              <a:gd name="connsiteY97" fmla="*/ 1733797 h 2107870"/>
              <a:gd name="connsiteX98" fmla="*/ 1335974 w 1662546"/>
              <a:gd name="connsiteY98" fmla="*/ 1763486 h 2107870"/>
              <a:gd name="connsiteX99" fmla="*/ 1324099 w 1662546"/>
              <a:gd name="connsiteY99" fmla="*/ 1781299 h 2107870"/>
              <a:gd name="connsiteX100" fmla="*/ 1306286 w 1662546"/>
              <a:gd name="connsiteY100" fmla="*/ 1787236 h 2107870"/>
              <a:gd name="connsiteX101" fmla="*/ 1276598 w 1662546"/>
              <a:gd name="connsiteY101" fmla="*/ 1810987 h 2107870"/>
              <a:gd name="connsiteX102" fmla="*/ 1264722 w 1662546"/>
              <a:gd name="connsiteY102" fmla="*/ 1822862 h 2107870"/>
              <a:gd name="connsiteX103" fmla="*/ 1246909 w 1662546"/>
              <a:gd name="connsiteY103" fmla="*/ 1834737 h 2107870"/>
              <a:gd name="connsiteX104" fmla="*/ 1235034 w 1662546"/>
              <a:gd name="connsiteY104" fmla="*/ 1846613 h 2107870"/>
              <a:gd name="connsiteX105" fmla="*/ 1217221 w 1662546"/>
              <a:gd name="connsiteY105" fmla="*/ 1858488 h 2107870"/>
              <a:gd name="connsiteX106" fmla="*/ 1181595 w 1662546"/>
              <a:gd name="connsiteY106" fmla="*/ 1894114 h 2107870"/>
              <a:gd name="connsiteX107" fmla="*/ 1151907 w 1662546"/>
              <a:gd name="connsiteY107" fmla="*/ 1917865 h 2107870"/>
              <a:gd name="connsiteX108" fmla="*/ 1110343 w 1662546"/>
              <a:gd name="connsiteY108" fmla="*/ 1965366 h 2107870"/>
              <a:gd name="connsiteX109" fmla="*/ 1092530 w 1662546"/>
              <a:gd name="connsiteY109" fmla="*/ 1983179 h 2107870"/>
              <a:gd name="connsiteX110" fmla="*/ 1074717 w 1662546"/>
              <a:gd name="connsiteY110" fmla="*/ 1995054 h 2107870"/>
              <a:gd name="connsiteX111" fmla="*/ 1045029 w 1662546"/>
              <a:gd name="connsiteY111" fmla="*/ 2012867 h 2107870"/>
              <a:gd name="connsiteX112" fmla="*/ 1027216 w 1662546"/>
              <a:gd name="connsiteY112" fmla="*/ 2024743 h 2107870"/>
              <a:gd name="connsiteX113" fmla="*/ 1009403 w 1662546"/>
              <a:gd name="connsiteY113" fmla="*/ 2030680 h 2107870"/>
              <a:gd name="connsiteX114" fmla="*/ 979715 w 1662546"/>
              <a:gd name="connsiteY114" fmla="*/ 2054431 h 2107870"/>
              <a:gd name="connsiteX115" fmla="*/ 944089 w 1662546"/>
              <a:gd name="connsiteY115" fmla="*/ 2066306 h 2107870"/>
              <a:gd name="connsiteX116" fmla="*/ 926276 w 1662546"/>
              <a:gd name="connsiteY116" fmla="*/ 2078182 h 2107870"/>
              <a:gd name="connsiteX117" fmla="*/ 902525 w 1662546"/>
              <a:gd name="connsiteY117" fmla="*/ 2084119 h 2107870"/>
              <a:gd name="connsiteX118" fmla="*/ 884712 w 1662546"/>
              <a:gd name="connsiteY118" fmla="*/ 2090057 h 2107870"/>
              <a:gd name="connsiteX119" fmla="*/ 843148 w 1662546"/>
              <a:gd name="connsiteY119" fmla="*/ 2095995 h 2107870"/>
              <a:gd name="connsiteX120" fmla="*/ 801585 w 1662546"/>
              <a:gd name="connsiteY120" fmla="*/ 2107870 h 2107870"/>
              <a:gd name="connsiteX121" fmla="*/ 629393 w 1662546"/>
              <a:gd name="connsiteY121" fmla="*/ 2101932 h 2107870"/>
              <a:gd name="connsiteX122" fmla="*/ 593767 w 1662546"/>
              <a:gd name="connsiteY122" fmla="*/ 2090057 h 2107870"/>
              <a:gd name="connsiteX123" fmla="*/ 564078 w 1662546"/>
              <a:gd name="connsiteY123" fmla="*/ 2084119 h 2107870"/>
              <a:gd name="connsiteX124" fmla="*/ 528452 w 1662546"/>
              <a:gd name="connsiteY124" fmla="*/ 2072244 h 2107870"/>
              <a:gd name="connsiteX125" fmla="*/ 510639 w 1662546"/>
              <a:gd name="connsiteY125" fmla="*/ 2066306 h 2107870"/>
              <a:gd name="connsiteX126" fmla="*/ 486889 w 1662546"/>
              <a:gd name="connsiteY126" fmla="*/ 2060369 h 2107870"/>
              <a:gd name="connsiteX127" fmla="*/ 463138 w 1662546"/>
              <a:gd name="connsiteY127" fmla="*/ 2048493 h 2107870"/>
              <a:gd name="connsiteX128" fmla="*/ 445325 w 1662546"/>
              <a:gd name="connsiteY128" fmla="*/ 2042556 h 2107870"/>
              <a:gd name="connsiteX129" fmla="*/ 433450 w 1662546"/>
              <a:gd name="connsiteY129" fmla="*/ 2030680 h 2107870"/>
              <a:gd name="connsiteX130" fmla="*/ 415637 w 1662546"/>
              <a:gd name="connsiteY130" fmla="*/ 2018805 h 2107870"/>
              <a:gd name="connsiteX131" fmla="*/ 403761 w 1662546"/>
              <a:gd name="connsiteY131" fmla="*/ 2006930 h 2107870"/>
              <a:gd name="connsiteX132" fmla="*/ 368135 w 1662546"/>
              <a:gd name="connsiteY132" fmla="*/ 1989117 h 2107870"/>
              <a:gd name="connsiteX133" fmla="*/ 356260 w 1662546"/>
              <a:gd name="connsiteY133" fmla="*/ 1977241 h 2107870"/>
              <a:gd name="connsiteX134" fmla="*/ 320634 w 1662546"/>
              <a:gd name="connsiteY134" fmla="*/ 1959428 h 2107870"/>
              <a:gd name="connsiteX135" fmla="*/ 267195 w 1662546"/>
              <a:gd name="connsiteY135" fmla="*/ 1917865 h 2107870"/>
              <a:gd name="connsiteX136" fmla="*/ 249382 w 1662546"/>
              <a:gd name="connsiteY136" fmla="*/ 1905989 h 2107870"/>
              <a:gd name="connsiteX137" fmla="*/ 231569 w 1662546"/>
              <a:gd name="connsiteY137" fmla="*/ 1894114 h 2107870"/>
              <a:gd name="connsiteX138" fmla="*/ 184068 w 1662546"/>
              <a:gd name="connsiteY138" fmla="*/ 1852550 h 2107870"/>
              <a:gd name="connsiteX139" fmla="*/ 166255 w 1662546"/>
              <a:gd name="connsiteY139" fmla="*/ 1834737 h 2107870"/>
              <a:gd name="connsiteX140" fmla="*/ 154380 w 1662546"/>
              <a:gd name="connsiteY140" fmla="*/ 1816924 h 2107870"/>
              <a:gd name="connsiteX141" fmla="*/ 136567 w 1662546"/>
              <a:gd name="connsiteY141" fmla="*/ 1805049 h 2107870"/>
              <a:gd name="connsiteX142" fmla="*/ 130629 w 1662546"/>
              <a:gd name="connsiteY142" fmla="*/ 1787236 h 2107870"/>
              <a:gd name="connsiteX143" fmla="*/ 100941 w 1662546"/>
              <a:gd name="connsiteY143" fmla="*/ 1751610 h 2107870"/>
              <a:gd name="connsiteX144" fmla="*/ 83128 w 1662546"/>
              <a:gd name="connsiteY144" fmla="*/ 1715984 h 2107870"/>
              <a:gd name="connsiteX145" fmla="*/ 77190 w 1662546"/>
              <a:gd name="connsiteY145" fmla="*/ 1698171 h 2107870"/>
              <a:gd name="connsiteX146" fmla="*/ 65315 w 1662546"/>
              <a:gd name="connsiteY146" fmla="*/ 1680358 h 2107870"/>
              <a:gd name="connsiteX147" fmla="*/ 41564 w 1662546"/>
              <a:gd name="connsiteY147" fmla="*/ 1597231 h 2107870"/>
              <a:gd name="connsiteX148" fmla="*/ 35626 w 1662546"/>
              <a:gd name="connsiteY148" fmla="*/ 1555667 h 2107870"/>
              <a:gd name="connsiteX149" fmla="*/ 29689 w 1662546"/>
              <a:gd name="connsiteY149" fmla="*/ 1537854 h 2107870"/>
              <a:gd name="connsiteX150" fmla="*/ 23751 w 1662546"/>
              <a:gd name="connsiteY150" fmla="*/ 1514104 h 2107870"/>
              <a:gd name="connsiteX151" fmla="*/ 29689 w 1662546"/>
              <a:gd name="connsiteY151" fmla="*/ 1407226 h 2107870"/>
              <a:gd name="connsiteX152" fmla="*/ 41564 w 1662546"/>
              <a:gd name="connsiteY152" fmla="*/ 1389413 h 2107870"/>
              <a:gd name="connsiteX153" fmla="*/ 53439 w 1662546"/>
              <a:gd name="connsiteY153" fmla="*/ 1365662 h 2107870"/>
              <a:gd name="connsiteX0" fmla="*/ 0 w 1638796"/>
              <a:gd name="connsiteY0" fmla="*/ 1395350 h 2107870"/>
              <a:gd name="connsiteX1" fmla="*/ 5939 w 1638796"/>
              <a:gd name="connsiteY1" fmla="*/ 1377537 h 2107870"/>
              <a:gd name="connsiteX2" fmla="*/ 23752 w 1638796"/>
              <a:gd name="connsiteY2" fmla="*/ 1365662 h 2107870"/>
              <a:gd name="connsiteX3" fmla="*/ 71253 w 1638796"/>
              <a:gd name="connsiteY3" fmla="*/ 1324099 h 2107870"/>
              <a:gd name="connsiteX4" fmla="*/ 118754 w 1638796"/>
              <a:gd name="connsiteY4" fmla="*/ 1306286 h 2107870"/>
              <a:gd name="connsiteX5" fmla="*/ 154380 w 1638796"/>
              <a:gd name="connsiteY5" fmla="*/ 1294410 h 2107870"/>
              <a:gd name="connsiteX6" fmla="*/ 201882 w 1638796"/>
              <a:gd name="connsiteY6" fmla="*/ 1276597 h 2107870"/>
              <a:gd name="connsiteX7" fmla="*/ 219695 w 1638796"/>
              <a:gd name="connsiteY7" fmla="*/ 1264722 h 2107870"/>
              <a:gd name="connsiteX8" fmla="*/ 243445 w 1638796"/>
              <a:gd name="connsiteY8" fmla="*/ 1258784 h 2107870"/>
              <a:gd name="connsiteX9" fmla="*/ 261258 w 1638796"/>
              <a:gd name="connsiteY9" fmla="*/ 1246909 h 2107870"/>
              <a:gd name="connsiteX10" fmla="*/ 296884 w 1638796"/>
              <a:gd name="connsiteY10" fmla="*/ 1235034 h 2107870"/>
              <a:gd name="connsiteX11" fmla="*/ 314697 w 1638796"/>
              <a:gd name="connsiteY11" fmla="*/ 1223158 h 2107870"/>
              <a:gd name="connsiteX12" fmla="*/ 332510 w 1638796"/>
              <a:gd name="connsiteY12" fmla="*/ 1217221 h 2107870"/>
              <a:gd name="connsiteX13" fmla="*/ 362198 w 1638796"/>
              <a:gd name="connsiteY13" fmla="*/ 1199408 h 2107870"/>
              <a:gd name="connsiteX14" fmla="*/ 374074 w 1638796"/>
              <a:gd name="connsiteY14" fmla="*/ 1187532 h 2107870"/>
              <a:gd name="connsiteX15" fmla="*/ 415637 w 1638796"/>
              <a:gd name="connsiteY15" fmla="*/ 1163782 h 2107870"/>
              <a:gd name="connsiteX16" fmla="*/ 439388 w 1638796"/>
              <a:gd name="connsiteY16" fmla="*/ 1157844 h 2107870"/>
              <a:gd name="connsiteX17" fmla="*/ 457201 w 1638796"/>
              <a:gd name="connsiteY17" fmla="*/ 1145969 h 2107870"/>
              <a:gd name="connsiteX18" fmla="*/ 469076 w 1638796"/>
              <a:gd name="connsiteY18" fmla="*/ 1134093 h 2107870"/>
              <a:gd name="connsiteX19" fmla="*/ 486889 w 1638796"/>
              <a:gd name="connsiteY19" fmla="*/ 1128156 h 2107870"/>
              <a:gd name="connsiteX20" fmla="*/ 498765 w 1638796"/>
              <a:gd name="connsiteY20" fmla="*/ 1116280 h 2107870"/>
              <a:gd name="connsiteX21" fmla="*/ 516578 w 1638796"/>
              <a:gd name="connsiteY21" fmla="*/ 1110343 h 2107870"/>
              <a:gd name="connsiteX22" fmla="*/ 528453 w 1638796"/>
              <a:gd name="connsiteY22" fmla="*/ 1092530 h 2107870"/>
              <a:gd name="connsiteX23" fmla="*/ 564079 w 1638796"/>
              <a:gd name="connsiteY23" fmla="*/ 1068779 h 2107870"/>
              <a:gd name="connsiteX24" fmla="*/ 587830 w 1638796"/>
              <a:gd name="connsiteY24" fmla="*/ 1050966 h 2107870"/>
              <a:gd name="connsiteX25" fmla="*/ 623456 w 1638796"/>
              <a:gd name="connsiteY25" fmla="*/ 1015340 h 2107870"/>
              <a:gd name="connsiteX26" fmla="*/ 641269 w 1638796"/>
              <a:gd name="connsiteY26" fmla="*/ 997527 h 2107870"/>
              <a:gd name="connsiteX27" fmla="*/ 676895 w 1638796"/>
              <a:gd name="connsiteY27" fmla="*/ 944088 h 2107870"/>
              <a:gd name="connsiteX28" fmla="*/ 688770 w 1638796"/>
              <a:gd name="connsiteY28" fmla="*/ 926275 h 2107870"/>
              <a:gd name="connsiteX29" fmla="*/ 700645 w 1638796"/>
              <a:gd name="connsiteY29" fmla="*/ 908462 h 2107870"/>
              <a:gd name="connsiteX30" fmla="*/ 724396 w 1638796"/>
              <a:gd name="connsiteY30" fmla="*/ 884711 h 2107870"/>
              <a:gd name="connsiteX31" fmla="*/ 748146 w 1638796"/>
              <a:gd name="connsiteY31" fmla="*/ 855023 h 2107870"/>
              <a:gd name="connsiteX32" fmla="*/ 760022 w 1638796"/>
              <a:gd name="connsiteY32" fmla="*/ 825335 h 2107870"/>
              <a:gd name="connsiteX33" fmla="*/ 789710 w 1638796"/>
              <a:gd name="connsiteY33" fmla="*/ 789709 h 2107870"/>
              <a:gd name="connsiteX34" fmla="*/ 819398 w 1638796"/>
              <a:gd name="connsiteY34" fmla="*/ 736270 h 2107870"/>
              <a:gd name="connsiteX35" fmla="*/ 860962 w 1638796"/>
              <a:gd name="connsiteY35" fmla="*/ 688769 h 2107870"/>
              <a:gd name="connsiteX36" fmla="*/ 872837 w 1638796"/>
              <a:gd name="connsiteY36" fmla="*/ 676893 h 2107870"/>
              <a:gd name="connsiteX37" fmla="*/ 884713 w 1638796"/>
              <a:gd name="connsiteY37" fmla="*/ 659080 h 2107870"/>
              <a:gd name="connsiteX38" fmla="*/ 902526 w 1638796"/>
              <a:gd name="connsiteY38" fmla="*/ 641267 h 2107870"/>
              <a:gd name="connsiteX39" fmla="*/ 914401 w 1638796"/>
              <a:gd name="connsiteY39" fmla="*/ 623454 h 2107870"/>
              <a:gd name="connsiteX40" fmla="*/ 932214 w 1638796"/>
              <a:gd name="connsiteY40" fmla="*/ 605641 h 2107870"/>
              <a:gd name="connsiteX41" fmla="*/ 955965 w 1638796"/>
              <a:gd name="connsiteY41" fmla="*/ 575953 h 2107870"/>
              <a:gd name="connsiteX42" fmla="*/ 985653 w 1638796"/>
              <a:gd name="connsiteY42" fmla="*/ 534389 h 2107870"/>
              <a:gd name="connsiteX43" fmla="*/ 1009404 w 1638796"/>
              <a:gd name="connsiteY43" fmla="*/ 498763 h 2107870"/>
              <a:gd name="connsiteX44" fmla="*/ 1039092 w 1638796"/>
              <a:gd name="connsiteY44" fmla="*/ 445324 h 2107870"/>
              <a:gd name="connsiteX45" fmla="*/ 1050967 w 1638796"/>
              <a:gd name="connsiteY45" fmla="*/ 427511 h 2107870"/>
              <a:gd name="connsiteX46" fmla="*/ 1068780 w 1638796"/>
              <a:gd name="connsiteY46" fmla="*/ 391886 h 2107870"/>
              <a:gd name="connsiteX47" fmla="*/ 1074718 w 1638796"/>
              <a:gd name="connsiteY47" fmla="*/ 368135 h 2107870"/>
              <a:gd name="connsiteX48" fmla="*/ 1086593 w 1638796"/>
              <a:gd name="connsiteY48" fmla="*/ 350322 h 2107870"/>
              <a:gd name="connsiteX49" fmla="*/ 1092531 w 1638796"/>
              <a:gd name="connsiteY49" fmla="*/ 332509 h 2107870"/>
              <a:gd name="connsiteX50" fmla="*/ 1104406 w 1638796"/>
              <a:gd name="connsiteY50" fmla="*/ 308758 h 2107870"/>
              <a:gd name="connsiteX51" fmla="*/ 1122219 w 1638796"/>
              <a:gd name="connsiteY51" fmla="*/ 273132 h 2107870"/>
              <a:gd name="connsiteX52" fmla="*/ 1140032 w 1638796"/>
              <a:gd name="connsiteY52" fmla="*/ 237506 h 2107870"/>
              <a:gd name="connsiteX53" fmla="*/ 1145970 w 1638796"/>
              <a:gd name="connsiteY53" fmla="*/ 219693 h 2107870"/>
              <a:gd name="connsiteX54" fmla="*/ 1169721 w 1638796"/>
              <a:gd name="connsiteY54" fmla="*/ 190005 h 2107870"/>
              <a:gd name="connsiteX55" fmla="*/ 1187534 w 1638796"/>
              <a:gd name="connsiteY55" fmla="*/ 160317 h 2107870"/>
              <a:gd name="connsiteX56" fmla="*/ 1211284 w 1638796"/>
              <a:gd name="connsiteY56" fmla="*/ 118753 h 2107870"/>
              <a:gd name="connsiteX57" fmla="*/ 1229097 w 1638796"/>
              <a:gd name="connsiteY57" fmla="*/ 100940 h 2107870"/>
              <a:gd name="connsiteX58" fmla="*/ 1246910 w 1638796"/>
              <a:gd name="connsiteY58" fmla="*/ 77189 h 2107870"/>
              <a:gd name="connsiteX59" fmla="*/ 1264723 w 1638796"/>
              <a:gd name="connsiteY59" fmla="*/ 59376 h 2107870"/>
              <a:gd name="connsiteX60" fmla="*/ 1276598 w 1638796"/>
              <a:gd name="connsiteY60" fmla="*/ 41563 h 2107870"/>
              <a:gd name="connsiteX61" fmla="*/ 1306287 w 1638796"/>
              <a:gd name="connsiteY61" fmla="*/ 17813 h 2107870"/>
              <a:gd name="connsiteX62" fmla="*/ 1365663 w 1638796"/>
              <a:gd name="connsiteY62" fmla="*/ 0 h 2107870"/>
              <a:gd name="connsiteX63" fmla="*/ 1401289 w 1638796"/>
              <a:gd name="connsiteY63" fmla="*/ 5937 h 2107870"/>
              <a:gd name="connsiteX64" fmla="*/ 1430978 w 1638796"/>
              <a:gd name="connsiteY64" fmla="*/ 35626 h 2107870"/>
              <a:gd name="connsiteX65" fmla="*/ 1448791 w 1638796"/>
              <a:gd name="connsiteY65" fmla="*/ 47501 h 2107870"/>
              <a:gd name="connsiteX66" fmla="*/ 1460666 w 1638796"/>
              <a:gd name="connsiteY66" fmla="*/ 65314 h 2107870"/>
              <a:gd name="connsiteX67" fmla="*/ 1502230 w 1638796"/>
              <a:gd name="connsiteY67" fmla="*/ 106878 h 2107870"/>
              <a:gd name="connsiteX68" fmla="*/ 1531918 w 1638796"/>
              <a:gd name="connsiteY68" fmla="*/ 142504 h 2107870"/>
              <a:gd name="connsiteX69" fmla="*/ 1543793 w 1638796"/>
              <a:gd name="connsiteY69" fmla="*/ 178130 h 2107870"/>
              <a:gd name="connsiteX70" fmla="*/ 1549731 w 1638796"/>
              <a:gd name="connsiteY70" fmla="*/ 195943 h 2107870"/>
              <a:gd name="connsiteX71" fmla="*/ 1561606 w 1638796"/>
              <a:gd name="connsiteY71" fmla="*/ 219693 h 2107870"/>
              <a:gd name="connsiteX72" fmla="*/ 1579419 w 1638796"/>
              <a:gd name="connsiteY72" fmla="*/ 261257 h 2107870"/>
              <a:gd name="connsiteX73" fmla="*/ 1585357 w 1638796"/>
              <a:gd name="connsiteY73" fmla="*/ 285008 h 2107870"/>
              <a:gd name="connsiteX74" fmla="*/ 1591295 w 1638796"/>
              <a:gd name="connsiteY74" fmla="*/ 320634 h 2107870"/>
              <a:gd name="connsiteX75" fmla="*/ 1603170 w 1638796"/>
              <a:gd name="connsiteY75" fmla="*/ 356260 h 2107870"/>
              <a:gd name="connsiteX76" fmla="*/ 1615045 w 1638796"/>
              <a:gd name="connsiteY76" fmla="*/ 397823 h 2107870"/>
              <a:gd name="connsiteX77" fmla="*/ 1626921 w 1638796"/>
              <a:gd name="connsiteY77" fmla="*/ 480950 h 2107870"/>
              <a:gd name="connsiteX78" fmla="*/ 1632858 w 1638796"/>
              <a:gd name="connsiteY78" fmla="*/ 510639 h 2107870"/>
              <a:gd name="connsiteX79" fmla="*/ 1638796 w 1638796"/>
              <a:gd name="connsiteY79" fmla="*/ 528452 h 2107870"/>
              <a:gd name="connsiteX80" fmla="*/ 1632858 w 1638796"/>
              <a:gd name="connsiteY80" fmla="*/ 1140031 h 2107870"/>
              <a:gd name="connsiteX81" fmla="*/ 1620983 w 1638796"/>
              <a:gd name="connsiteY81" fmla="*/ 1187532 h 2107870"/>
              <a:gd name="connsiteX82" fmla="*/ 1615045 w 1638796"/>
              <a:gd name="connsiteY82" fmla="*/ 1223158 h 2107870"/>
              <a:gd name="connsiteX83" fmla="*/ 1609108 w 1638796"/>
              <a:gd name="connsiteY83" fmla="*/ 1240971 h 2107870"/>
              <a:gd name="connsiteX84" fmla="*/ 1597232 w 1638796"/>
              <a:gd name="connsiteY84" fmla="*/ 1300348 h 2107870"/>
              <a:gd name="connsiteX85" fmla="*/ 1585357 w 1638796"/>
              <a:gd name="connsiteY85" fmla="*/ 1389413 h 2107870"/>
              <a:gd name="connsiteX86" fmla="*/ 1579419 w 1638796"/>
              <a:gd name="connsiteY86" fmla="*/ 1407226 h 2107870"/>
              <a:gd name="connsiteX87" fmla="*/ 1567544 w 1638796"/>
              <a:gd name="connsiteY87" fmla="*/ 1425039 h 2107870"/>
              <a:gd name="connsiteX88" fmla="*/ 1561606 w 1638796"/>
              <a:gd name="connsiteY88" fmla="*/ 1454727 h 2107870"/>
              <a:gd name="connsiteX89" fmla="*/ 1525980 w 1638796"/>
              <a:gd name="connsiteY89" fmla="*/ 1508166 h 2107870"/>
              <a:gd name="connsiteX90" fmla="*/ 1514105 w 1638796"/>
              <a:gd name="connsiteY90" fmla="*/ 1525979 h 2107870"/>
              <a:gd name="connsiteX91" fmla="*/ 1496292 w 1638796"/>
              <a:gd name="connsiteY91" fmla="*/ 1567543 h 2107870"/>
              <a:gd name="connsiteX92" fmla="*/ 1460666 w 1638796"/>
              <a:gd name="connsiteY92" fmla="*/ 1603169 h 2107870"/>
              <a:gd name="connsiteX93" fmla="*/ 1436915 w 1638796"/>
              <a:gd name="connsiteY93" fmla="*/ 1632857 h 2107870"/>
              <a:gd name="connsiteX94" fmla="*/ 1401289 w 1638796"/>
              <a:gd name="connsiteY94" fmla="*/ 1656608 h 2107870"/>
              <a:gd name="connsiteX95" fmla="*/ 1383476 w 1638796"/>
              <a:gd name="connsiteY95" fmla="*/ 1674421 h 2107870"/>
              <a:gd name="connsiteX96" fmla="*/ 1359726 w 1638796"/>
              <a:gd name="connsiteY96" fmla="*/ 1710047 h 2107870"/>
              <a:gd name="connsiteX97" fmla="*/ 1330037 w 1638796"/>
              <a:gd name="connsiteY97" fmla="*/ 1733797 h 2107870"/>
              <a:gd name="connsiteX98" fmla="*/ 1312224 w 1638796"/>
              <a:gd name="connsiteY98" fmla="*/ 1763486 h 2107870"/>
              <a:gd name="connsiteX99" fmla="*/ 1300349 w 1638796"/>
              <a:gd name="connsiteY99" fmla="*/ 1781299 h 2107870"/>
              <a:gd name="connsiteX100" fmla="*/ 1282536 w 1638796"/>
              <a:gd name="connsiteY100" fmla="*/ 1787236 h 2107870"/>
              <a:gd name="connsiteX101" fmla="*/ 1252848 w 1638796"/>
              <a:gd name="connsiteY101" fmla="*/ 1810987 h 2107870"/>
              <a:gd name="connsiteX102" fmla="*/ 1240972 w 1638796"/>
              <a:gd name="connsiteY102" fmla="*/ 1822862 h 2107870"/>
              <a:gd name="connsiteX103" fmla="*/ 1223159 w 1638796"/>
              <a:gd name="connsiteY103" fmla="*/ 1834737 h 2107870"/>
              <a:gd name="connsiteX104" fmla="*/ 1211284 w 1638796"/>
              <a:gd name="connsiteY104" fmla="*/ 1846613 h 2107870"/>
              <a:gd name="connsiteX105" fmla="*/ 1193471 w 1638796"/>
              <a:gd name="connsiteY105" fmla="*/ 1858488 h 2107870"/>
              <a:gd name="connsiteX106" fmla="*/ 1157845 w 1638796"/>
              <a:gd name="connsiteY106" fmla="*/ 1894114 h 2107870"/>
              <a:gd name="connsiteX107" fmla="*/ 1128157 w 1638796"/>
              <a:gd name="connsiteY107" fmla="*/ 1917865 h 2107870"/>
              <a:gd name="connsiteX108" fmla="*/ 1086593 w 1638796"/>
              <a:gd name="connsiteY108" fmla="*/ 1965366 h 2107870"/>
              <a:gd name="connsiteX109" fmla="*/ 1068780 w 1638796"/>
              <a:gd name="connsiteY109" fmla="*/ 1983179 h 2107870"/>
              <a:gd name="connsiteX110" fmla="*/ 1050967 w 1638796"/>
              <a:gd name="connsiteY110" fmla="*/ 1995054 h 2107870"/>
              <a:gd name="connsiteX111" fmla="*/ 1021279 w 1638796"/>
              <a:gd name="connsiteY111" fmla="*/ 2012867 h 2107870"/>
              <a:gd name="connsiteX112" fmla="*/ 1003466 w 1638796"/>
              <a:gd name="connsiteY112" fmla="*/ 2024743 h 2107870"/>
              <a:gd name="connsiteX113" fmla="*/ 985653 w 1638796"/>
              <a:gd name="connsiteY113" fmla="*/ 2030680 h 2107870"/>
              <a:gd name="connsiteX114" fmla="*/ 955965 w 1638796"/>
              <a:gd name="connsiteY114" fmla="*/ 2054431 h 2107870"/>
              <a:gd name="connsiteX115" fmla="*/ 920339 w 1638796"/>
              <a:gd name="connsiteY115" fmla="*/ 2066306 h 2107870"/>
              <a:gd name="connsiteX116" fmla="*/ 902526 w 1638796"/>
              <a:gd name="connsiteY116" fmla="*/ 2078182 h 2107870"/>
              <a:gd name="connsiteX117" fmla="*/ 878775 w 1638796"/>
              <a:gd name="connsiteY117" fmla="*/ 2084119 h 2107870"/>
              <a:gd name="connsiteX118" fmla="*/ 860962 w 1638796"/>
              <a:gd name="connsiteY118" fmla="*/ 2090057 h 2107870"/>
              <a:gd name="connsiteX119" fmla="*/ 819398 w 1638796"/>
              <a:gd name="connsiteY119" fmla="*/ 2095995 h 2107870"/>
              <a:gd name="connsiteX120" fmla="*/ 777835 w 1638796"/>
              <a:gd name="connsiteY120" fmla="*/ 2107870 h 2107870"/>
              <a:gd name="connsiteX121" fmla="*/ 605643 w 1638796"/>
              <a:gd name="connsiteY121" fmla="*/ 2101932 h 2107870"/>
              <a:gd name="connsiteX122" fmla="*/ 570017 w 1638796"/>
              <a:gd name="connsiteY122" fmla="*/ 2090057 h 2107870"/>
              <a:gd name="connsiteX123" fmla="*/ 540328 w 1638796"/>
              <a:gd name="connsiteY123" fmla="*/ 2084119 h 2107870"/>
              <a:gd name="connsiteX124" fmla="*/ 504702 w 1638796"/>
              <a:gd name="connsiteY124" fmla="*/ 2072244 h 2107870"/>
              <a:gd name="connsiteX125" fmla="*/ 486889 w 1638796"/>
              <a:gd name="connsiteY125" fmla="*/ 2066306 h 2107870"/>
              <a:gd name="connsiteX126" fmla="*/ 463139 w 1638796"/>
              <a:gd name="connsiteY126" fmla="*/ 2060369 h 2107870"/>
              <a:gd name="connsiteX127" fmla="*/ 439388 w 1638796"/>
              <a:gd name="connsiteY127" fmla="*/ 2048493 h 2107870"/>
              <a:gd name="connsiteX128" fmla="*/ 421575 w 1638796"/>
              <a:gd name="connsiteY128" fmla="*/ 2042556 h 2107870"/>
              <a:gd name="connsiteX129" fmla="*/ 409700 w 1638796"/>
              <a:gd name="connsiteY129" fmla="*/ 2030680 h 2107870"/>
              <a:gd name="connsiteX130" fmla="*/ 391887 w 1638796"/>
              <a:gd name="connsiteY130" fmla="*/ 2018805 h 2107870"/>
              <a:gd name="connsiteX131" fmla="*/ 380011 w 1638796"/>
              <a:gd name="connsiteY131" fmla="*/ 2006930 h 2107870"/>
              <a:gd name="connsiteX132" fmla="*/ 344385 w 1638796"/>
              <a:gd name="connsiteY132" fmla="*/ 1989117 h 2107870"/>
              <a:gd name="connsiteX133" fmla="*/ 332510 w 1638796"/>
              <a:gd name="connsiteY133" fmla="*/ 1977241 h 2107870"/>
              <a:gd name="connsiteX134" fmla="*/ 296884 w 1638796"/>
              <a:gd name="connsiteY134" fmla="*/ 1959428 h 2107870"/>
              <a:gd name="connsiteX135" fmla="*/ 243445 w 1638796"/>
              <a:gd name="connsiteY135" fmla="*/ 1917865 h 2107870"/>
              <a:gd name="connsiteX136" fmla="*/ 225632 w 1638796"/>
              <a:gd name="connsiteY136" fmla="*/ 1905989 h 2107870"/>
              <a:gd name="connsiteX137" fmla="*/ 207819 w 1638796"/>
              <a:gd name="connsiteY137" fmla="*/ 1894114 h 2107870"/>
              <a:gd name="connsiteX138" fmla="*/ 160318 w 1638796"/>
              <a:gd name="connsiteY138" fmla="*/ 1852550 h 2107870"/>
              <a:gd name="connsiteX139" fmla="*/ 142505 w 1638796"/>
              <a:gd name="connsiteY139" fmla="*/ 1834737 h 2107870"/>
              <a:gd name="connsiteX140" fmla="*/ 130630 w 1638796"/>
              <a:gd name="connsiteY140" fmla="*/ 1816924 h 2107870"/>
              <a:gd name="connsiteX141" fmla="*/ 112817 w 1638796"/>
              <a:gd name="connsiteY141" fmla="*/ 1805049 h 2107870"/>
              <a:gd name="connsiteX142" fmla="*/ 106879 w 1638796"/>
              <a:gd name="connsiteY142" fmla="*/ 1787236 h 2107870"/>
              <a:gd name="connsiteX143" fmla="*/ 77191 w 1638796"/>
              <a:gd name="connsiteY143" fmla="*/ 1751610 h 2107870"/>
              <a:gd name="connsiteX144" fmla="*/ 59378 w 1638796"/>
              <a:gd name="connsiteY144" fmla="*/ 1715984 h 2107870"/>
              <a:gd name="connsiteX145" fmla="*/ 53440 w 1638796"/>
              <a:gd name="connsiteY145" fmla="*/ 1698171 h 2107870"/>
              <a:gd name="connsiteX146" fmla="*/ 41565 w 1638796"/>
              <a:gd name="connsiteY146" fmla="*/ 1680358 h 2107870"/>
              <a:gd name="connsiteX147" fmla="*/ 17814 w 1638796"/>
              <a:gd name="connsiteY147" fmla="*/ 1597231 h 2107870"/>
              <a:gd name="connsiteX148" fmla="*/ 11876 w 1638796"/>
              <a:gd name="connsiteY148" fmla="*/ 1555667 h 2107870"/>
              <a:gd name="connsiteX149" fmla="*/ 5939 w 1638796"/>
              <a:gd name="connsiteY149" fmla="*/ 1537854 h 2107870"/>
              <a:gd name="connsiteX150" fmla="*/ 1 w 1638796"/>
              <a:gd name="connsiteY150" fmla="*/ 1514104 h 2107870"/>
              <a:gd name="connsiteX151" fmla="*/ 5939 w 1638796"/>
              <a:gd name="connsiteY151" fmla="*/ 1407226 h 2107870"/>
              <a:gd name="connsiteX152" fmla="*/ 17814 w 1638796"/>
              <a:gd name="connsiteY152" fmla="*/ 1389413 h 2107870"/>
              <a:gd name="connsiteX153" fmla="*/ 29689 w 1638796"/>
              <a:gd name="connsiteY153" fmla="*/ 1365662 h 2107870"/>
              <a:gd name="connsiteX0" fmla="*/ 0 w 1640661"/>
              <a:gd name="connsiteY0" fmla="*/ 1395350 h 2107870"/>
              <a:gd name="connsiteX1" fmla="*/ 5939 w 1640661"/>
              <a:gd name="connsiteY1" fmla="*/ 1377537 h 2107870"/>
              <a:gd name="connsiteX2" fmla="*/ 23752 w 1640661"/>
              <a:gd name="connsiteY2" fmla="*/ 1365662 h 2107870"/>
              <a:gd name="connsiteX3" fmla="*/ 71253 w 1640661"/>
              <a:gd name="connsiteY3" fmla="*/ 1324099 h 2107870"/>
              <a:gd name="connsiteX4" fmla="*/ 118754 w 1640661"/>
              <a:gd name="connsiteY4" fmla="*/ 1306286 h 2107870"/>
              <a:gd name="connsiteX5" fmla="*/ 154380 w 1640661"/>
              <a:gd name="connsiteY5" fmla="*/ 1294410 h 2107870"/>
              <a:gd name="connsiteX6" fmla="*/ 201882 w 1640661"/>
              <a:gd name="connsiteY6" fmla="*/ 1276597 h 2107870"/>
              <a:gd name="connsiteX7" fmla="*/ 219695 w 1640661"/>
              <a:gd name="connsiteY7" fmla="*/ 1264722 h 2107870"/>
              <a:gd name="connsiteX8" fmla="*/ 243445 w 1640661"/>
              <a:gd name="connsiteY8" fmla="*/ 1258784 h 2107870"/>
              <a:gd name="connsiteX9" fmla="*/ 261258 w 1640661"/>
              <a:gd name="connsiteY9" fmla="*/ 1246909 h 2107870"/>
              <a:gd name="connsiteX10" fmla="*/ 296884 w 1640661"/>
              <a:gd name="connsiteY10" fmla="*/ 1235034 h 2107870"/>
              <a:gd name="connsiteX11" fmla="*/ 314697 w 1640661"/>
              <a:gd name="connsiteY11" fmla="*/ 1223158 h 2107870"/>
              <a:gd name="connsiteX12" fmla="*/ 332510 w 1640661"/>
              <a:gd name="connsiteY12" fmla="*/ 1217221 h 2107870"/>
              <a:gd name="connsiteX13" fmla="*/ 362198 w 1640661"/>
              <a:gd name="connsiteY13" fmla="*/ 1199408 h 2107870"/>
              <a:gd name="connsiteX14" fmla="*/ 374074 w 1640661"/>
              <a:gd name="connsiteY14" fmla="*/ 1187532 h 2107870"/>
              <a:gd name="connsiteX15" fmla="*/ 415637 w 1640661"/>
              <a:gd name="connsiteY15" fmla="*/ 1163782 h 2107870"/>
              <a:gd name="connsiteX16" fmla="*/ 439388 w 1640661"/>
              <a:gd name="connsiteY16" fmla="*/ 1157844 h 2107870"/>
              <a:gd name="connsiteX17" fmla="*/ 457201 w 1640661"/>
              <a:gd name="connsiteY17" fmla="*/ 1145969 h 2107870"/>
              <a:gd name="connsiteX18" fmla="*/ 469076 w 1640661"/>
              <a:gd name="connsiteY18" fmla="*/ 1134093 h 2107870"/>
              <a:gd name="connsiteX19" fmla="*/ 486889 w 1640661"/>
              <a:gd name="connsiteY19" fmla="*/ 1128156 h 2107870"/>
              <a:gd name="connsiteX20" fmla="*/ 498765 w 1640661"/>
              <a:gd name="connsiteY20" fmla="*/ 1116280 h 2107870"/>
              <a:gd name="connsiteX21" fmla="*/ 516578 w 1640661"/>
              <a:gd name="connsiteY21" fmla="*/ 1110343 h 2107870"/>
              <a:gd name="connsiteX22" fmla="*/ 528453 w 1640661"/>
              <a:gd name="connsiteY22" fmla="*/ 1092530 h 2107870"/>
              <a:gd name="connsiteX23" fmla="*/ 564079 w 1640661"/>
              <a:gd name="connsiteY23" fmla="*/ 1068779 h 2107870"/>
              <a:gd name="connsiteX24" fmla="*/ 587830 w 1640661"/>
              <a:gd name="connsiteY24" fmla="*/ 1050966 h 2107870"/>
              <a:gd name="connsiteX25" fmla="*/ 623456 w 1640661"/>
              <a:gd name="connsiteY25" fmla="*/ 1015340 h 2107870"/>
              <a:gd name="connsiteX26" fmla="*/ 641269 w 1640661"/>
              <a:gd name="connsiteY26" fmla="*/ 997527 h 2107870"/>
              <a:gd name="connsiteX27" fmla="*/ 676895 w 1640661"/>
              <a:gd name="connsiteY27" fmla="*/ 944088 h 2107870"/>
              <a:gd name="connsiteX28" fmla="*/ 688770 w 1640661"/>
              <a:gd name="connsiteY28" fmla="*/ 926275 h 2107870"/>
              <a:gd name="connsiteX29" fmla="*/ 700645 w 1640661"/>
              <a:gd name="connsiteY29" fmla="*/ 908462 h 2107870"/>
              <a:gd name="connsiteX30" fmla="*/ 724396 w 1640661"/>
              <a:gd name="connsiteY30" fmla="*/ 884711 h 2107870"/>
              <a:gd name="connsiteX31" fmla="*/ 748146 w 1640661"/>
              <a:gd name="connsiteY31" fmla="*/ 855023 h 2107870"/>
              <a:gd name="connsiteX32" fmla="*/ 760022 w 1640661"/>
              <a:gd name="connsiteY32" fmla="*/ 825335 h 2107870"/>
              <a:gd name="connsiteX33" fmla="*/ 789710 w 1640661"/>
              <a:gd name="connsiteY33" fmla="*/ 789709 h 2107870"/>
              <a:gd name="connsiteX34" fmla="*/ 819398 w 1640661"/>
              <a:gd name="connsiteY34" fmla="*/ 736270 h 2107870"/>
              <a:gd name="connsiteX35" fmla="*/ 860962 w 1640661"/>
              <a:gd name="connsiteY35" fmla="*/ 688769 h 2107870"/>
              <a:gd name="connsiteX36" fmla="*/ 872837 w 1640661"/>
              <a:gd name="connsiteY36" fmla="*/ 676893 h 2107870"/>
              <a:gd name="connsiteX37" fmla="*/ 884713 w 1640661"/>
              <a:gd name="connsiteY37" fmla="*/ 659080 h 2107870"/>
              <a:gd name="connsiteX38" fmla="*/ 902526 w 1640661"/>
              <a:gd name="connsiteY38" fmla="*/ 641267 h 2107870"/>
              <a:gd name="connsiteX39" fmla="*/ 914401 w 1640661"/>
              <a:gd name="connsiteY39" fmla="*/ 623454 h 2107870"/>
              <a:gd name="connsiteX40" fmla="*/ 932214 w 1640661"/>
              <a:gd name="connsiteY40" fmla="*/ 605641 h 2107870"/>
              <a:gd name="connsiteX41" fmla="*/ 955965 w 1640661"/>
              <a:gd name="connsiteY41" fmla="*/ 575953 h 2107870"/>
              <a:gd name="connsiteX42" fmla="*/ 985653 w 1640661"/>
              <a:gd name="connsiteY42" fmla="*/ 534389 h 2107870"/>
              <a:gd name="connsiteX43" fmla="*/ 1009404 w 1640661"/>
              <a:gd name="connsiteY43" fmla="*/ 498763 h 2107870"/>
              <a:gd name="connsiteX44" fmla="*/ 1039092 w 1640661"/>
              <a:gd name="connsiteY44" fmla="*/ 445324 h 2107870"/>
              <a:gd name="connsiteX45" fmla="*/ 1050967 w 1640661"/>
              <a:gd name="connsiteY45" fmla="*/ 427511 h 2107870"/>
              <a:gd name="connsiteX46" fmla="*/ 1068780 w 1640661"/>
              <a:gd name="connsiteY46" fmla="*/ 391886 h 2107870"/>
              <a:gd name="connsiteX47" fmla="*/ 1074718 w 1640661"/>
              <a:gd name="connsiteY47" fmla="*/ 368135 h 2107870"/>
              <a:gd name="connsiteX48" fmla="*/ 1086593 w 1640661"/>
              <a:gd name="connsiteY48" fmla="*/ 350322 h 2107870"/>
              <a:gd name="connsiteX49" fmla="*/ 1092531 w 1640661"/>
              <a:gd name="connsiteY49" fmla="*/ 332509 h 2107870"/>
              <a:gd name="connsiteX50" fmla="*/ 1104406 w 1640661"/>
              <a:gd name="connsiteY50" fmla="*/ 308758 h 2107870"/>
              <a:gd name="connsiteX51" fmla="*/ 1122219 w 1640661"/>
              <a:gd name="connsiteY51" fmla="*/ 273132 h 2107870"/>
              <a:gd name="connsiteX52" fmla="*/ 1140032 w 1640661"/>
              <a:gd name="connsiteY52" fmla="*/ 237506 h 2107870"/>
              <a:gd name="connsiteX53" fmla="*/ 1145970 w 1640661"/>
              <a:gd name="connsiteY53" fmla="*/ 219693 h 2107870"/>
              <a:gd name="connsiteX54" fmla="*/ 1169721 w 1640661"/>
              <a:gd name="connsiteY54" fmla="*/ 190005 h 2107870"/>
              <a:gd name="connsiteX55" fmla="*/ 1187534 w 1640661"/>
              <a:gd name="connsiteY55" fmla="*/ 160317 h 2107870"/>
              <a:gd name="connsiteX56" fmla="*/ 1211284 w 1640661"/>
              <a:gd name="connsiteY56" fmla="*/ 118753 h 2107870"/>
              <a:gd name="connsiteX57" fmla="*/ 1229097 w 1640661"/>
              <a:gd name="connsiteY57" fmla="*/ 100940 h 2107870"/>
              <a:gd name="connsiteX58" fmla="*/ 1246910 w 1640661"/>
              <a:gd name="connsiteY58" fmla="*/ 77189 h 2107870"/>
              <a:gd name="connsiteX59" fmla="*/ 1264723 w 1640661"/>
              <a:gd name="connsiteY59" fmla="*/ 59376 h 2107870"/>
              <a:gd name="connsiteX60" fmla="*/ 1276598 w 1640661"/>
              <a:gd name="connsiteY60" fmla="*/ 41563 h 2107870"/>
              <a:gd name="connsiteX61" fmla="*/ 1306287 w 1640661"/>
              <a:gd name="connsiteY61" fmla="*/ 17813 h 2107870"/>
              <a:gd name="connsiteX62" fmla="*/ 1365663 w 1640661"/>
              <a:gd name="connsiteY62" fmla="*/ 0 h 2107870"/>
              <a:gd name="connsiteX63" fmla="*/ 1401289 w 1640661"/>
              <a:gd name="connsiteY63" fmla="*/ 5937 h 2107870"/>
              <a:gd name="connsiteX64" fmla="*/ 1430978 w 1640661"/>
              <a:gd name="connsiteY64" fmla="*/ 35626 h 2107870"/>
              <a:gd name="connsiteX65" fmla="*/ 1448791 w 1640661"/>
              <a:gd name="connsiteY65" fmla="*/ 47501 h 2107870"/>
              <a:gd name="connsiteX66" fmla="*/ 1460666 w 1640661"/>
              <a:gd name="connsiteY66" fmla="*/ 65314 h 2107870"/>
              <a:gd name="connsiteX67" fmla="*/ 1502230 w 1640661"/>
              <a:gd name="connsiteY67" fmla="*/ 106878 h 2107870"/>
              <a:gd name="connsiteX68" fmla="*/ 1531918 w 1640661"/>
              <a:gd name="connsiteY68" fmla="*/ 142504 h 2107870"/>
              <a:gd name="connsiteX69" fmla="*/ 1543793 w 1640661"/>
              <a:gd name="connsiteY69" fmla="*/ 178130 h 2107870"/>
              <a:gd name="connsiteX70" fmla="*/ 1549731 w 1640661"/>
              <a:gd name="connsiteY70" fmla="*/ 195943 h 2107870"/>
              <a:gd name="connsiteX71" fmla="*/ 1561606 w 1640661"/>
              <a:gd name="connsiteY71" fmla="*/ 219693 h 2107870"/>
              <a:gd name="connsiteX72" fmla="*/ 1579419 w 1640661"/>
              <a:gd name="connsiteY72" fmla="*/ 261257 h 2107870"/>
              <a:gd name="connsiteX73" fmla="*/ 1585357 w 1640661"/>
              <a:gd name="connsiteY73" fmla="*/ 285008 h 2107870"/>
              <a:gd name="connsiteX74" fmla="*/ 1591295 w 1640661"/>
              <a:gd name="connsiteY74" fmla="*/ 320634 h 2107870"/>
              <a:gd name="connsiteX75" fmla="*/ 1603170 w 1640661"/>
              <a:gd name="connsiteY75" fmla="*/ 356260 h 2107870"/>
              <a:gd name="connsiteX76" fmla="*/ 1615045 w 1640661"/>
              <a:gd name="connsiteY76" fmla="*/ 397823 h 2107870"/>
              <a:gd name="connsiteX77" fmla="*/ 1626921 w 1640661"/>
              <a:gd name="connsiteY77" fmla="*/ 480950 h 2107870"/>
              <a:gd name="connsiteX78" fmla="*/ 1632858 w 1640661"/>
              <a:gd name="connsiteY78" fmla="*/ 510639 h 2107870"/>
              <a:gd name="connsiteX79" fmla="*/ 1638796 w 1640661"/>
              <a:gd name="connsiteY79" fmla="*/ 528452 h 2107870"/>
              <a:gd name="connsiteX80" fmla="*/ 1640305 w 1640661"/>
              <a:gd name="connsiteY80" fmla="*/ 899563 h 2107870"/>
              <a:gd name="connsiteX81" fmla="*/ 1632858 w 1640661"/>
              <a:gd name="connsiteY81" fmla="*/ 1140031 h 2107870"/>
              <a:gd name="connsiteX82" fmla="*/ 1620983 w 1640661"/>
              <a:gd name="connsiteY82" fmla="*/ 1187532 h 2107870"/>
              <a:gd name="connsiteX83" fmla="*/ 1615045 w 1640661"/>
              <a:gd name="connsiteY83" fmla="*/ 1223158 h 2107870"/>
              <a:gd name="connsiteX84" fmla="*/ 1609108 w 1640661"/>
              <a:gd name="connsiteY84" fmla="*/ 1240971 h 2107870"/>
              <a:gd name="connsiteX85" fmla="*/ 1597232 w 1640661"/>
              <a:gd name="connsiteY85" fmla="*/ 1300348 h 2107870"/>
              <a:gd name="connsiteX86" fmla="*/ 1585357 w 1640661"/>
              <a:gd name="connsiteY86" fmla="*/ 1389413 h 2107870"/>
              <a:gd name="connsiteX87" fmla="*/ 1579419 w 1640661"/>
              <a:gd name="connsiteY87" fmla="*/ 1407226 h 2107870"/>
              <a:gd name="connsiteX88" fmla="*/ 1567544 w 1640661"/>
              <a:gd name="connsiteY88" fmla="*/ 1425039 h 2107870"/>
              <a:gd name="connsiteX89" fmla="*/ 1561606 w 1640661"/>
              <a:gd name="connsiteY89" fmla="*/ 1454727 h 2107870"/>
              <a:gd name="connsiteX90" fmla="*/ 1525980 w 1640661"/>
              <a:gd name="connsiteY90" fmla="*/ 1508166 h 2107870"/>
              <a:gd name="connsiteX91" fmla="*/ 1514105 w 1640661"/>
              <a:gd name="connsiteY91" fmla="*/ 1525979 h 2107870"/>
              <a:gd name="connsiteX92" fmla="*/ 1496292 w 1640661"/>
              <a:gd name="connsiteY92" fmla="*/ 1567543 h 2107870"/>
              <a:gd name="connsiteX93" fmla="*/ 1460666 w 1640661"/>
              <a:gd name="connsiteY93" fmla="*/ 1603169 h 2107870"/>
              <a:gd name="connsiteX94" fmla="*/ 1436915 w 1640661"/>
              <a:gd name="connsiteY94" fmla="*/ 1632857 h 2107870"/>
              <a:gd name="connsiteX95" fmla="*/ 1401289 w 1640661"/>
              <a:gd name="connsiteY95" fmla="*/ 1656608 h 2107870"/>
              <a:gd name="connsiteX96" fmla="*/ 1383476 w 1640661"/>
              <a:gd name="connsiteY96" fmla="*/ 1674421 h 2107870"/>
              <a:gd name="connsiteX97" fmla="*/ 1359726 w 1640661"/>
              <a:gd name="connsiteY97" fmla="*/ 1710047 h 2107870"/>
              <a:gd name="connsiteX98" fmla="*/ 1330037 w 1640661"/>
              <a:gd name="connsiteY98" fmla="*/ 1733797 h 2107870"/>
              <a:gd name="connsiteX99" fmla="*/ 1312224 w 1640661"/>
              <a:gd name="connsiteY99" fmla="*/ 1763486 h 2107870"/>
              <a:gd name="connsiteX100" fmla="*/ 1300349 w 1640661"/>
              <a:gd name="connsiteY100" fmla="*/ 1781299 h 2107870"/>
              <a:gd name="connsiteX101" fmla="*/ 1282536 w 1640661"/>
              <a:gd name="connsiteY101" fmla="*/ 1787236 h 2107870"/>
              <a:gd name="connsiteX102" fmla="*/ 1252848 w 1640661"/>
              <a:gd name="connsiteY102" fmla="*/ 1810987 h 2107870"/>
              <a:gd name="connsiteX103" fmla="*/ 1240972 w 1640661"/>
              <a:gd name="connsiteY103" fmla="*/ 1822862 h 2107870"/>
              <a:gd name="connsiteX104" fmla="*/ 1223159 w 1640661"/>
              <a:gd name="connsiteY104" fmla="*/ 1834737 h 2107870"/>
              <a:gd name="connsiteX105" fmla="*/ 1211284 w 1640661"/>
              <a:gd name="connsiteY105" fmla="*/ 1846613 h 2107870"/>
              <a:gd name="connsiteX106" fmla="*/ 1193471 w 1640661"/>
              <a:gd name="connsiteY106" fmla="*/ 1858488 h 2107870"/>
              <a:gd name="connsiteX107" fmla="*/ 1157845 w 1640661"/>
              <a:gd name="connsiteY107" fmla="*/ 1894114 h 2107870"/>
              <a:gd name="connsiteX108" fmla="*/ 1128157 w 1640661"/>
              <a:gd name="connsiteY108" fmla="*/ 1917865 h 2107870"/>
              <a:gd name="connsiteX109" fmla="*/ 1086593 w 1640661"/>
              <a:gd name="connsiteY109" fmla="*/ 1965366 h 2107870"/>
              <a:gd name="connsiteX110" fmla="*/ 1068780 w 1640661"/>
              <a:gd name="connsiteY110" fmla="*/ 1983179 h 2107870"/>
              <a:gd name="connsiteX111" fmla="*/ 1050967 w 1640661"/>
              <a:gd name="connsiteY111" fmla="*/ 1995054 h 2107870"/>
              <a:gd name="connsiteX112" fmla="*/ 1021279 w 1640661"/>
              <a:gd name="connsiteY112" fmla="*/ 2012867 h 2107870"/>
              <a:gd name="connsiteX113" fmla="*/ 1003466 w 1640661"/>
              <a:gd name="connsiteY113" fmla="*/ 2024743 h 2107870"/>
              <a:gd name="connsiteX114" fmla="*/ 985653 w 1640661"/>
              <a:gd name="connsiteY114" fmla="*/ 2030680 h 2107870"/>
              <a:gd name="connsiteX115" fmla="*/ 955965 w 1640661"/>
              <a:gd name="connsiteY115" fmla="*/ 2054431 h 2107870"/>
              <a:gd name="connsiteX116" fmla="*/ 920339 w 1640661"/>
              <a:gd name="connsiteY116" fmla="*/ 2066306 h 2107870"/>
              <a:gd name="connsiteX117" fmla="*/ 902526 w 1640661"/>
              <a:gd name="connsiteY117" fmla="*/ 2078182 h 2107870"/>
              <a:gd name="connsiteX118" fmla="*/ 878775 w 1640661"/>
              <a:gd name="connsiteY118" fmla="*/ 2084119 h 2107870"/>
              <a:gd name="connsiteX119" fmla="*/ 860962 w 1640661"/>
              <a:gd name="connsiteY119" fmla="*/ 2090057 h 2107870"/>
              <a:gd name="connsiteX120" fmla="*/ 819398 w 1640661"/>
              <a:gd name="connsiteY120" fmla="*/ 2095995 h 2107870"/>
              <a:gd name="connsiteX121" fmla="*/ 777835 w 1640661"/>
              <a:gd name="connsiteY121" fmla="*/ 2107870 h 2107870"/>
              <a:gd name="connsiteX122" fmla="*/ 605643 w 1640661"/>
              <a:gd name="connsiteY122" fmla="*/ 2101932 h 2107870"/>
              <a:gd name="connsiteX123" fmla="*/ 570017 w 1640661"/>
              <a:gd name="connsiteY123" fmla="*/ 2090057 h 2107870"/>
              <a:gd name="connsiteX124" fmla="*/ 540328 w 1640661"/>
              <a:gd name="connsiteY124" fmla="*/ 2084119 h 2107870"/>
              <a:gd name="connsiteX125" fmla="*/ 504702 w 1640661"/>
              <a:gd name="connsiteY125" fmla="*/ 2072244 h 2107870"/>
              <a:gd name="connsiteX126" fmla="*/ 486889 w 1640661"/>
              <a:gd name="connsiteY126" fmla="*/ 2066306 h 2107870"/>
              <a:gd name="connsiteX127" fmla="*/ 463139 w 1640661"/>
              <a:gd name="connsiteY127" fmla="*/ 2060369 h 2107870"/>
              <a:gd name="connsiteX128" fmla="*/ 439388 w 1640661"/>
              <a:gd name="connsiteY128" fmla="*/ 2048493 h 2107870"/>
              <a:gd name="connsiteX129" fmla="*/ 421575 w 1640661"/>
              <a:gd name="connsiteY129" fmla="*/ 2042556 h 2107870"/>
              <a:gd name="connsiteX130" fmla="*/ 409700 w 1640661"/>
              <a:gd name="connsiteY130" fmla="*/ 2030680 h 2107870"/>
              <a:gd name="connsiteX131" fmla="*/ 391887 w 1640661"/>
              <a:gd name="connsiteY131" fmla="*/ 2018805 h 2107870"/>
              <a:gd name="connsiteX132" fmla="*/ 380011 w 1640661"/>
              <a:gd name="connsiteY132" fmla="*/ 2006930 h 2107870"/>
              <a:gd name="connsiteX133" fmla="*/ 344385 w 1640661"/>
              <a:gd name="connsiteY133" fmla="*/ 1989117 h 2107870"/>
              <a:gd name="connsiteX134" fmla="*/ 332510 w 1640661"/>
              <a:gd name="connsiteY134" fmla="*/ 1977241 h 2107870"/>
              <a:gd name="connsiteX135" fmla="*/ 296884 w 1640661"/>
              <a:gd name="connsiteY135" fmla="*/ 1959428 h 2107870"/>
              <a:gd name="connsiteX136" fmla="*/ 243445 w 1640661"/>
              <a:gd name="connsiteY136" fmla="*/ 1917865 h 2107870"/>
              <a:gd name="connsiteX137" fmla="*/ 225632 w 1640661"/>
              <a:gd name="connsiteY137" fmla="*/ 1905989 h 2107870"/>
              <a:gd name="connsiteX138" fmla="*/ 207819 w 1640661"/>
              <a:gd name="connsiteY138" fmla="*/ 1894114 h 2107870"/>
              <a:gd name="connsiteX139" fmla="*/ 160318 w 1640661"/>
              <a:gd name="connsiteY139" fmla="*/ 1852550 h 2107870"/>
              <a:gd name="connsiteX140" fmla="*/ 142505 w 1640661"/>
              <a:gd name="connsiteY140" fmla="*/ 1834737 h 2107870"/>
              <a:gd name="connsiteX141" fmla="*/ 130630 w 1640661"/>
              <a:gd name="connsiteY141" fmla="*/ 1816924 h 2107870"/>
              <a:gd name="connsiteX142" fmla="*/ 112817 w 1640661"/>
              <a:gd name="connsiteY142" fmla="*/ 1805049 h 2107870"/>
              <a:gd name="connsiteX143" fmla="*/ 106879 w 1640661"/>
              <a:gd name="connsiteY143" fmla="*/ 1787236 h 2107870"/>
              <a:gd name="connsiteX144" fmla="*/ 77191 w 1640661"/>
              <a:gd name="connsiteY144" fmla="*/ 1751610 h 2107870"/>
              <a:gd name="connsiteX145" fmla="*/ 59378 w 1640661"/>
              <a:gd name="connsiteY145" fmla="*/ 1715984 h 2107870"/>
              <a:gd name="connsiteX146" fmla="*/ 53440 w 1640661"/>
              <a:gd name="connsiteY146" fmla="*/ 1698171 h 2107870"/>
              <a:gd name="connsiteX147" fmla="*/ 41565 w 1640661"/>
              <a:gd name="connsiteY147" fmla="*/ 1680358 h 2107870"/>
              <a:gd name="connsiteX148" fmla="*/ 17814 w 1640661"/>
              <a:gd name="connsiteY148" fmla="*/ 1597231 h 2107870"/>
              <a:gd name="connsiteX149" fmla="*/ 11876 w 1640661"/>
              <a:gd name="connsiteY149" fmla="*/ 1555667 h 2107870"/>
              <a:gd name="connsiteX150" fmla="*/ 5939 w 1640661"/>
              <a:gd name="connsiteY150" fmla="*/ 1537854 h 2107870"/>
              <a:gd name="connsiteX151" fmla="*/ 1 w 1640661"/>
              <a:gd name="connsiteY151" fmla="*/ 1514104 h 2107870"/>
              <a:gd name="connsiteX152" fmla="*/ 5939 w 1640661"/>
              <a:gd name="connsiteY152" fmla="*/ 1407226 h 2107870"/>
              <a:gd name="connsiteX153" fmla="*/ 17814 w 1640661"/>
              <a:gd name="connsiteY153" fmla="*/ 1389413 h 2107870"/>
              <a:gd name="connsiteX154" fmla="*/ 29689 w 1640661"/>
              <a:gd name="connsiteY154" fmla="*/ 1365662 h 2107870"/>
              <a:gd name="connsiteX0" fmla="*/ 0 w 1640916"/>
              <a:gd name="connsiteY0" fmla="*/ 1395350 h 2107870"/>
              <a:gd name="connsiteX1" fmla="*/ 5939 w 1640916"/>
              <a:gd name="connsiteY1" fmla="*/ 1377537 h 2107870"/>
              <a:gd name="connsiteX2" fmla="*/ 23752 w 1640916"/>
              <a:gd name="connsiteY2" fmla="*/ 1365662 h 2107870"/>
              <a:gd name="connsiteX3" fmla="*/ 71253 w 1640916"/>
              <a:gd name="connsiteY3" fmla="*/ 1324099 h 2107870"/>
              <a:gd name="connsiteX4" fmla="*/ 118754 w 1640916"/>
              <a:gd name="connsiteY4" fmla="*/ 1306286 h 2107870"/>
              <a:gd name="connsiteX5" fmla="*/ 154380 w 1640916"/>
              <a:gd name="connsiteY5" fmla="*/ 1294410 h 2107870"/>
              <a:gd name="connsiteX6" fmla="*/ 201882 w 1640916"/>
              <a:gd name="connsiteY6" fmla="*/ 1276597 h 2107870"/>
              <a:gd name="connsiteX7" fmla="*/ 219695 w 1640916"/>
              <a:gd name="connsiteY7" fmla="*/ 1264722 h 2107870"/>
              <a:gd name="connsiteX8" fmla="*/ 243445 w 1640916"/>
              <a:gd name="connsiteY8" fmla="*/ 1258784 h 2107870"/>
              <a:gd name="connsiteX9" fmla="*/ 261258 w 1640916"/>
              <a:gd name="connsiteY9" fmla="*/ 1246909 h 2107870"/>
              <a:gd name="connsiteX10" fmla="*/ 296884 w 1640916"/>
              <a:gd name="connsiteY10" fmla="*/ 1235034 h 2107870"/>
              <a:gd name="connsiteX11" fmla="*/ 314697 w 1640916"/>
              <a:gd name="connsiteY11" fmla="*/ 1223158 h 2107870"/>
              <a:gd name="connsiteX12" fmla="*/ 332510 w 1640916"/>
              <a:gd name="connsiteY12" fmla="*/ 1217221 h 2107870"/>
              <a:gd name="connsiteX13" fmla="*/ 362198 w 1640916"/>
              <a:gd name="connsiteY13" fmla="*/ 1199408 h 2107870"/>
              <a:gd name="connsiteX14" fmla="*/ 374074 w 1640916"/>
              <a:gd name="connsiteY14" fmla="*/ 1187532 h 2107870"/>
              <a:gd name="connsiteX15" fmla="*/ 415637 w 1640916"/>
              <a:gd name="connsiteY15" fmla="*/ 1163782 h 2107870"/>
              <a:gd name="connsiteX16" fmla="*/ 439388 w 1640916"/>
              <a:gd name="connsiteY16" fmla="*/ 1157844 h 2107870"/>
              <a:gd name="connsiteX17" fmla="*/ 457201 w 1640916"/>
              <a:gd name="connsiteY17" fmla="*/ 1145969 h 2107870"/>
              <a:gd name="connsiteX18" fmla="*/ 469076 w 1640916"/>
              <a:gd name="connsiteY18" fmla="*/ 1134093 h 2107870"/>
              <a:gd name="connsiteX19" fmla="*/ 486889 w 1640916"/>
              <a:gd name="connsiteY19" fmla="*/ 1128156 h 2107870"/>
              <a:gd name="connsiteX20" fmla="*/ 498765 w 1640916"/>
              <a:gd name="connsiteY20" fmla="*/ 1116280 h 2107870"/>
              <a:gd name="connsiteX21" fmla="*/ 516578 w 1640916"/>
              <a:gd name="connsiteY21" fmla="*/ 1110343 h 2107870"/>
              <a:gd name="connsiteX22" fmla="*/ 528453 w 1640916"/>
              <a:gd name="connsiteY22" fmla="*/ 1092530 h 2107870"/>
              <a:gd name="connsiteX23" fmla="*/ 564079 w 1640916"/>
              <a:gd name="connsiteY23" fmla="*/ 1068779 h 2107870"/>
              <a:gd name="connsiteX24" fmla="*/ 587830 w 1640916"/>
              <a:gd name="connsiteY24" fmla="*/ 1050966 h 2107870"/>
              <a:gd name="connsiteX25" fmla="*/ 623456 w 1640916"/>
              <a:gd name="connsiteY25" fmla="*/ 1015340 h 2107870"/>
              <a:gd name="connsiteX26" fmla="*/ 641269 w 1640916"/>
              <a:gd name="connsiteY26" fmla="*/ 997527 h 2107870"/>
              <a:gd name="connsiteX27" fmla="*/ 676895 w 1640916"/>
              <a:gd name="connsiteY27" fmla="*/ 944088 h 2107870"/>
              <a:gd name="connsiteX28" fmla="*/ 688770 w 1640916"/>
              <a:gd name="connsiteY28" fmla="*/ 926275 h 2107870"/>
              <a:gd name="connsiteX29" fmla="*/ 700645 w 1640916"/>
              <a:gd name="connsiteY29" fmla="*/ 908462 h 2107870"/>
              <a:gd name="connsiteX30" fmla="*/ 724396 w 1640916"/>
              <a:gd name="connsiteY30" fmla="*/ 884711 h 2107870"/>
              <a:gd name="connsiteX31" fmla="*/ 748146 w 1640916"/>
              <a:gd name="connsiteY31" fmla="*/ 855023 h 2107870"/>
              <a:gd name="connsiteX32" fmla="*/ 760022 w 1640916"/>
              <a:gd name="connsiteY32" fmla="*/ 825335 h 2107870"/>
              <a:gd name="connsiteX33" fmla="*/ 789710 w 1640916"/>
              <a:gd name="connsiteY33" fmla="*/ 789709 h 2107870"/>
              <a:gd name="connsiteX34" fmla="*/ 819398 w 1640916"/>
              <a:gd name="connsiteY34" fmla="*/ 736270 h 2107870"/>
              <a:gd name="connsiteX35" fmla="*/ 860962 w 1640916"/>
              <a:gd name="connsiteY35" fmla="*/ 688769 h 2107870"/>
              <a:gd name="connsiteX36" fmla="*/ 872837 w 1640916"/>
              <a:gd name="connsiteY36" fmla="*/ 676893 h 2107870"/>
              <a:gd name="connsiteX37" fmla="*/ 884713 w 1640916"/>
              <a:gd name="connsiteY37" fmla="*/ 659080 h 2107870"/>
              <a:gd name="connsiteX38" fmla="*/ 902526 w 1640916"/>
              <a:gd name="connsiteY38" fmla="*/ 641267 h 2107870"/>
              <a:gd name="connsiteX39" fmla="*/ 914401 w 1640916"/>
              <a:gd name="connsiteY39" fmla="*/ 623454 h 2107870"/>
              <a:gd name="connsiteX40" fmla="*/ 932214 w 1640916"/>
              <a:gd name="connsiteY40" fmla="*/ 605641 h 2107870"/>
              <a:gd name="connsiteX41" fmla="*/ 955965 w 1640916"/>
              <a:gd name="connsiteY41" fmla="*/ 575953 h 2107870"/>
              <a:gd name="connsiteX42" fmla="*/ 985653 w 1640916"/>
              <a:gd name="connsiteY42" fmla="*/ 534389 h 2107870"/>
              <a:gd name="connsiteX43" fmla="*/ 1009404 w 1640916"/>
              <a:gd name="connsiteY43" fmla="*/ 498763 h 2107870"/>
              <a:gd name="connsiteX44" fmla="*/ 1039092 w 1640916"/>
              <a:gd name="connsiteY44" fmla="*/ 445324 h 2107870"/>
              <a:gd name="connsiteX45" fmla="*/ 1050967 w 1640916"/>
              <a:gd name="connsiteY45" fmla="*/ 427511 h 2107870"/>
              <a:gd name="connsiteX46" fmla="*/ 1068780 w 1640916"/>
              <a:gd name="connsiteY46" fmla="*/ 391886 h 2107870"/>
              <a:gd name="connsiteX47" fmla="*/ 1074718 w 1640916"/>
              <a:gd name="connsiteY47" fmla="*/ 368135 h 2107870"/>
              <a:gd name="connsiteX48" fmla="*/ 1086593 w 1640916"/>
              <a:gd name="connsiteY48" fmla="*/ 350322 h 2107870"/>
              <a:gd name="connsiteX49" fmla="*/ 1092531 w 1640916"/>
              <a:gd name="connsiteY49" fmla="*/ 332509 h 2107870"/>
              <a:gd name="connsiteX50" fmla="*/ 1104406 w 1640916"/>
              <a:gd name="connsiteY50" fmla="*/ 308758 h 2107870"/>
              <a:gd name="connsiteX51" fmla="*/ 1122219 w 1640916"/>
              <a:gd name="connsiteY51" fmla="*/ 273132 h 2107870"/>
              <a:gd name="connsiteX52" fmla="*/ 1140032 w 1640916"/>
              <a:gd name="connsiteY52" fmla="*/ 237506 h 2107870"/>
              <a:gd name="connsiteX53" fmla="*/ 1145970 w 1640916"/>
              <a:gd name="connsiteY53" fmla="*/ 219693 h 2107870"/>
              <a:gd name="connsiteX54" fmla="*/ 1169721 w 1640916"/>
              <a:gd name="connsiteY54" fmla="*/ 190005 h 2107870"/>
              <a:gd name="connsiteX55" fmla="*/ 1187534 w 1640916"/>
              <a:gd name="connsiteY55" fmla="*/ 160317 h 2107870"/>
              <a:gd name="connsiteX56" fmla="*/ 1211284 w 1640916"/>
              <a:gd name="connsiteY56" fmla="*/ 118753 h 2107870"/>
              <a:gd name="connsiteX57" fmla="*/ 1229097 w 1640916"/>
              <a:gd name="connsiteY57" fmla="*/ 100940 h 2107870"/>
              <a:gd name="connsiteX58" fmla="*/ 1246910 w 1640916"/>
              <a:gd name="connsiteY58" fmla="*/ 77189 h 2107870"/>
              <a:gd name="connsiteX59" fmla="*/ 1264723 w 1640916"/>
              <a:gd name="connsiteY59" fmla="*/ 59376 h 2107870"/>
              <a:gd name="connsiteX60" fmla="*/ 1276598 w 1640916"/>
              <a:gd name="connsiteY60" fmla="*/ 41563 h 2107870"/>
              <a:gd name="connsiteX61" fmla="*/ 1306287 w 1640916"/>
              <a:gd name="connsiteY61" fmla="*/ 17813 h 2107870"/>
              <a:gd name="connsiteX62" fmla="*/ 1365663 w 1640916"/>
              <a:gd name="connsiteY62" fmla="*/ 0 h 2107870"/>
              <a:gd name="connsiteX63" fmla="*/ 1401289 w 1640916"/>
              <a:gd name="connsiteY63" fmla="*/ 5937 h 2107870"/>
              <a:gd name="connsiteX64" fmla="*/ 1430978 w 1640916"/>
              <a:gd name="connsiteY64" fmla="*/ 35626 h 2107870"/>
              <a:gd name="connsiteX65" fmla="*/ 1448791 w 1640916"/>
              <a:gd name="connsiteY65" fmla="*/ 47501 h 2107870"/>
              <a:gd name="connsiteX66" fmla="*/ 1460666 w 1640916"/>
              <a:gd name="connsiteY66" fmla="*/ 65314 h 2107870"/>
              <a:gd name="connsiteX67" fmla="*/ 1502230 w 1640916"/>
              <a:gd name="connsiteY67" fmla="*/ 106878 h 2107870"/>
              <a:gd name="connsiteX68" fmla="*/ 1531918 w 1640916"/>
              <a:gd name="connsiteY68" fmla="*/ 142504 h 2107870"/>
              <a:gd name="connsiteX69" fmla="*/ 1543793 w 1640916"/>
              <a:gd name="connsiteY69" fmla="*/ 178130 h 2107870"/>
              <a:gd name="connsiteX70" fmla="*/ 1549731 w 1640916"/>
              <a:gd name="connsiteY70" fmla="*/ 195943 h 2107870"/>
              <a:gd name="connsiteX71" fmla="*/ 1561606 w 1640916"/>
              <a:gd name="connsiteY71" fmla="*/ 219693 h 2107870"/>
              <a:gd name="connsiteX72" fmla="*/ 1579419 w 1640916"/>
              <a:gd name="connsiteY72" fmla="*/ 261257 h 2107870"/>
              <a:gd name="connsiteX73" fmla="*/ 1585357 w 1640916"/>
              <a:gd name="connsiteY73" fmla="*/ 285008 h 2107870"/>
              <a:gd name="connsiteX74" fmla="*/ 1591295 w 1640916"/>
              <a:gd name="connsiteY74" fmla="*/ 320634 h 2107870"/>
              <a:gd name="connsiteX75" fmla="*/ 1603170 w 1640916"/>
              <a:gd name="connsiteY75" fmla="*/ 356260 h 2107870"/>
              <a:gd name="connsiteX76" fmla="*/ 1615045 w 1640916"/>
              <a:gd name="connsiteY76" fmla="*/ 397823 h 2107870"/>
              <a:gd name="connsiteX77" fmla="*/ 1626921 w 1640916"/>
              <a:gd name="connsiteY77" fmla="*/ 480950 h 2107870"/>
              <a:gd name="connsiteX78" fmla="*/ 1632858 w 1640916"/>
              <a:gd name="connsiteY78" fmla="*/ 510639 h 2107870"/>
              <a:gd name="connsiteX79" fmla="*/ 1638796 w 1640916"/>
              <a:gd name="connsiteY79" fmla="*/ 528452 h 2107870"/>
              <a:gd name="connsiteX80" fmla="*/ 1640305 w 1640916"/>
              <a:gd name="connsiteY80" fmla="*/ 719089 h 2107870"/>
              <a:gd name="connsiteX81" fmla="*/ 1640305 w 1640916"/>
              <a:gd name="connsiteY81" fmla="*/ 899563 h 2107870"/>
              <a:gd name="connsiteX82" fmla="*/ 1632858 w 1640916"/>
              <a:gd name="connsiteY82" fmla="*/ 1140031 h 2107870"/>
              <a:gd name="connsiteX83" fmla="*/ 1620983 w 1640916"/>
              <a:gd name="connsiteY83" fmla="*/ 1187532 h 2107870"/>
              <a:gd name="connsiteX84" fmla="*/ 1615045 w 1640916"/>
              <a:gd name="connsiteY84" fmla="*/ 1223158 h 2107870"/>
              <a:gd name="connsiteX85" fmla="*/ 1609108 w 1640916"/>
              <a:gd name="connsiteY85" fmla="*/ 1240971 h 2107870"/>
              <a:gd name="connsiteX86" fmla="*/ 1597232 w 1640916"/>
              <a:gd name="connsiteY86" fmla="*/ 1300348 h 2107870"/>
              <a:gd name="connsiteX87" fmla="*/ 1585357 w 1640916"/>
              <a:gd name="connsiteY87" fmla="*/ 1389413 h 2107870"/>
              <a:gd name="connsiteX88" fmla="*/ 1579419 w 1640916"/>
              <a:gd name="connsiteY88" fmla="*/ 1407226 h 2107870"/>
              <a:gd name="connsiteX89" fmla="*/ 1567544 w 1640916"/>
              <a:gd name="connsiteY89" fmla="*/ 1425039 h 2107870"/>
              <a:gd name="connsiteX90" fmla="*/ 1561606 w 1640916"/>
              <a:gd name="connsiteY90" fmla="*/ 1454727 h 2107870"/>
              <a:gd name="connsiteX91" fmla="*/ 1525980 w 1640916"/>
              <a:gd name="connsiteY91" fmla="*/ 1508166 h 2107870"/>
              <a:gd name="connsiteX92" fmla="*/ 1514105 w 1640916"/>
              <a:gd name="connsiteY92" fmla="*/ 1525979 h 2107870"/>
              <a:gd name="connsiteX93" fmla="*/ 1496292 w 1640916"/>
              <a:gd name="connsiteY93" fmla="*/ 1567543 h 2107870"/>
              <a:gd name="connsiteX94" fmla="*/ 1460666 w 1640916"/>
              <a:gd name="connsiteY94" fmla="*/ 1603169 h 2107870"/>
              <a:gd name="connsiteX95" fmla="*/ 1436915 w 1640916"/>
              <a:gd name="connsiteY95" fmla="*/ 1632857 h 2107870"/>
              <a:gd name="connsiteX96" fmla="*/ 1401289 w 1640916"/>
              <a:gd name="connsiteY96" fmla="*/ 1656608 h 2107870"/>
              <a:gd name="connsiteX97" fmla="*/ 1383476 w 1640916"/>
              <a:gd name="connsiteY97" fmla="*/ 1674421 h 2107870"/>
              <a:gd name="connsiteX98" fmla="*/ 1359726 w 1640916"/>
              <a:gd name="connsiteY98" fmla="*/ 1710047 h 2107870"/>
              <a:gd name="connsiteX99" fmla="*/ 1330037 w 1640916"/>
              <a:gd name="connsiteY99" fmla="*/ 1733797 h 2107870"/>
              <a:gd name="connsiteX100" fmla="*/ 1312224 w 1640916"/>
              <a:gd name="connsiteY100" fmla="*/ 1763486 h 2107870"/>
              <a:gd name="connsiteX101" fmla="*/ 1300349 w 1640916"/>
              <a:gd name="connsiteY101" fmla="*/ 1781299 h 2107870"/>
              <a:gd name="connsiteX102" fmla="*/ 1282536 w 1640916"/>
              <a:gd name="connsiteY102" fmla="*/ 1787236 h 2107870"/>
              <a:gd name="connsiteX103" fmla="*/ 1252848 w 1640916"/>
              <a:gd name="connsiteY103" fmla="*/ 1810987 h 2107870"/>
              <a:gd name="connsiteX104" fmla="*/ 1240972 w 1640916"/>
              <a:gd name="connsiteY104" fmla="*/ 1822862 h 2107870"/>
              <a:gd name="connsiteX105" fmla="*/ 1223159 w 1640916"/>
              <a:gd name="connsiteY105" fmla="*/ 1834737 h 2107870"/>
              <a:gd name="connsiteX106" fmla="*/ 1211284 w 1640916"/>
              <a:gd name="connsiteY106" fmla="*/ 1846613 h 2107870"/>
              <a:gd name="connsiteX107" fmla="*/ 1193471 w 1640916"/>
              <a:gd name="connsiteY107" fmla="*/ 1858488 h 2107870"/>
              <a:gd name="connsiteX108" fmla="*/ 1157845 w 1640916"/>
              <a:gd name="connsiteY108" fmla="*/ 1894114 h 2107870"/>
              <a:gd name="connsiteX109" fmla="*/ 1128157 w 1640916"/>
              <a:gd name="connsiteY109" fmla="*/ 1917865 h 2107870"/>
              <a:gd name="connsiteX110" fmla="*/ 1086593 w 1640916"/>
              <a:gd name="connsiteY110" fmla="*/ 1965366 h 2107870"/>
              <a:gd name="connsiteX111" fmla="*/ 1068780 w 1640916"/>
              <a:gd name="connsiteY111" fmla="*/ 1983179 h 2107870"/>
              <a:gd name="connsiteX112" fmla="*/ 1050967 w 1640916"/>
              <a:gd name="connsiteY112" fmla="*/ 1995054 h 2107870"/>
              <a:gd name="connsiteX113" fmla="*/ 1021279 w 1640916"/>
              <a:gd name="connsiteY113" fmla="*/ 2012867 h 2107870"/>
              <a:gd name="connsiteX114" fmla="*/ 1003466 w 1640916"/>
              <a:gd name="connsiteY114" fmla="*/ 2024743 h 2107870"/>
              <a:gd name="connsiteX115" fmla="*/ 985653 w 1640916"/>
              <a:gd name="connsiteY115" fmla="*/ 2030680 h 2107870"/>
              <a:gd name="connsiteX116" fmla="*/ 955965 w 1640916"/>
              <a:gd name="connsiteY116" fmla="*/ 2054431 h 2107870"/>
              <a:gd name="connsiteX117" fmla="*/ 920339 w 1640916"/>
              <a:gd name="connsiteY117" fmla="*/ 2066306 h 2107870"/>
              <a:gd name="connsiteX118" fmla="*/ 902526 w 1640916"/>
              <a:gd name="connsiteY118" fmla="*/ 2078182 h 2107870"/>
              <a:gd name="connsiteX119" fmla="*/ 878775 w 1640916"/>
              <a:gd name="connsiteY119" fmla="*/ 2084119 h 2107870"/>
              <a:gd name="connsiteX120" fmla="*/ 860962 w 1640916"/>
              <a:gd name="connsiteY120" fmla="*/ 2090057 h 2107870"/>
              <a:gd name="connsiteX121" fmla="*/ 819398 w 1640916"/>
              <a:gd name="connsiteY121" fmla="*/ 2095995 h 2107870"/>
              <a:gd name="connsiteX122" fmla="*/ 777835 w 1640916"/>
              <a:gd name="connsiteY122" fmla="*/ 2107870 h 2107870"/>
              <a:gd name="connsiteX123" fmla="*/ 605643 w 1640916"/>
              <a:gd name="connsiteY123" fmla="*/ 2101932 h 2107870"/>
              <a:gd name="connsiteX124" fmla="*/ 570017 w 1640916"/>
              <a:gd name="connsiteY124" fmla="*/ 2090057 h 2107870"/>
              <a:gd name="connsiteX125" fmla="*/ 540328 w 1640916"/>
              <a:gd name="connsiteY125" fmla="*/ 2084119 h 2107870"/>
              <a:gd name="connsiteX126" fmla="*/ 504702 w 1640916"/>
              <a:gd name="connsiteY126" fmla="*/ 2072244 h 2107870"/>
              <a:gd name="connsiteX127" fmla="*/ 486889 w 1640916"/>
              <a:gd name="connsiteY127" fmla="*/ 2066306 h 2107870"/>
              <a:gd name="connsiteX128" fmla="*/ 463139 w 1640916"/>
              <a:gd name="connsiteY128" fmla="*/ 2060369 h 2107870"/>
              <a:gd name="connsiteX129" fmla="*/ 439388 w 1640916"/>
              <a:gd name="connsiteY129" fmla="*/ 2048493 h 2107870"/>
              <a:gd name="connsiteX130" fmla="*/ 421575 w 1640916"/>
              <a:gd name="connsiteY130" fmla="*/ 2042556 h 2107870"/>
              <a:gd name="connsiteX131" fmla="*/ 409700 w 1640916"/>
              <a:gd name="connsiteY131" fmla="*/ 2030680 h 2107870"/>
              <a:gd name="connsiteX132" fmla="*/ 391887 w 1640916"/>
              <a:gd name="connsiteY132" fmla="*/ 2018805 h 2107870"/>
              <a:gd name="connsiteX133" fmla="*/ 380011 w 1640916"/>
              <a:gd name="connsiteY133" fmla="*/ 2006930 h 2107870"/>
              <a:gd name="connsiteX134" fmla="*/ 344385 w 1640916"/>
              <a:gd name="connsiteY134" fmla="*/ 1989117 h 2107870"/>
              <a:gd name="connsiteX135" fmla="*/ 332510 w 1640916"/>
              <a:gd name="connsiteY135" fmla="*/ 1977241 h 2107870"/>
              <a:gd name="connsiteX136" fmla="*/ 296884 w 1640916"/>
              <a:gd name="connsiteY136" fmla="*/ 1959428 h 2107870"/>
              <a:gd name="connsiteX137" fmla="*/ 243445 w 1640916"/>
              <a:gd name="connsiteY137" fmla="*/ 1917865 h 2107870"/>
              <a:gd name="connsiteX138" fmla="*/ 225632 w 1640916"/>
              <a:gd name="connsiteY138" fmla="*/ 1905989 h 2107870"/>
              <a:gd name="connsiteX139" fmla="*/ 207819 w 1640916"/>
              <a:gd name="connsiteY139" fmla="*/ 1894114 h 2107870"/>
              <a:gd name="connsiteX140" fmla="*/ 160318 w 1640916"/>
              <a:gd name="connsiteY140" fmla="*/ 1852550 h 2107870"/>
              <a:gd name="connsiteX141" fmla="*/ 142505 w 1640916"/>
              <a:gd name="connsiteY141" fmla="*/ 1834737 h 2107870"/>
              <a:gd name="connsiteX142" fmla="*/ 130630 w 1640916"/>
              <a:gd name="connsiteY142" fmla="*/ 1816924 h 2107870"/>
              <a:gd name="connsiteX143" fmla="*/ 112817 w 1640916"/>
              <a:gd name="connsiteY143" fmla="*/ 1805049 h 2107870"/>
              <a:gd name="connsiteX144" fmla="*/ 106879 w 1640916"/>
              <a:gd name="connsiteY144" fmla="*/ 1787236 h 2107870"/>
              <a:gd name="connsiteX145" fmla="*/ 77191 w 1640916"/>
              <a:gd name="connsiteY145" fmla="*/ 1751610 h 2107870"/>
              <a:gd name="connsiteX146" fmla="*/ 59378 w 1640916"/>
              <a:gd name="connsiteY146" fmla="*/ 1715984 h 2107870"/>
              <a:gd name="connsiteX147" fmla="*/ 53440 w 1640916"/>
              <a:gd name="connsiteY147" fmla="*/ 1698171 h 2107870"/>
              <a:gd name="connsiteX148" fmla="*/ 41565 w 1640916"/>
              <a:gd name="connsiteY148" fmla="*/ 1680358 h 2107870"/>
              <a:gd name="connsiteX149" fmla="*/ 17814 w 1640916"/>
              <a:gd name="connsiteY149" fmla="*/ 1597231 h 2107870"/>
              <a:gd name="connsiteX150" fmla="*/ 11876 w 1640916"/>
              <a:gd name="connsiteY150" fmla="*/ 1555667 h 2107870"/>
              <a:gd name="connsiteX151" fmla="*/ 5939 w 1640916"/>
              <a:gd name="connsiteY151" fmla="*/ 1537854 h 2107870"/>
              <a:gd name="connsiteX152" fmla="*/ 1 w 1640916"/>
              <a:gd name="connsiteY152" fmla="*/ 1514104 h 2107870"/>
              <a:gd name="connsiteX153" fmla="*/ 5939 w 1640916"/>
              <a:gd name="connsiteY153" fmla="*/ 1407226 h 2107870"/>
              <a:gd name="connsiteX154" fmla="*/ 17814 w 1640916"/>
              <a:gd name="connsiteY154" fmla="*/ 1389413 h 2107870"/>
              <a:gd name="connsiteX155" fmla="*/ 29689 w 1640916"/>
              <a:gd name="connsiteY155" fmla="*/ 1365662 h 210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640916" h="2107870">
                <a:moveTo>
                  <a:pt x="0" y="1395350"/>
                </a:moveTo>
                <a:cubicBezTo>
                  <a:pt x="9896" y="1389412"/>
                  <a:pt x="1980" y="1382485"/>
                  <a:pt x="5939" y="1377537"/>
                </a:cubicBezTo>
                <a:cubicBezTo>
                  <a:pt x="9898" y="1372589"/>
                  <a:pt x="18706" y="1370708"/>
                  <a:pt x="23752" y="1365662"/>
                </a:cubicBezTo>
                <a:cubicBezTo>
                  <a:pt x="45195" y="1344219"/>
                  <a:pt x="26387" y="1335316"/>
                  <a:pt x="71253" y="1324099"/>
                </a:cubicBezTo>
                <a:cubicBezTo>
                  <a:pt x="122674" y="1311243"/>
                  <a:pt x="67007" y="1326985"/>
                  <a:pt x="118754" y="1306286"/>
                </a:cubicBezTo>
                <a:cubicBezTo>
                  <a:pt x="130376" y="1301637"/>
                  <a:pt x="154380" y="1294410"/>
                  <a:pt x="154380" y="1294410"/>
                </a:cubicBezTo>
                <a:cubicBezTo>
                  <a:pt x="179553" y="1269239"/>
                  <a:pt x="150446" y="1293742"/>
                  <a:pt x="201882" y="1276597"/>
                </a:cubicBezTo>
                <a:cubicBezTo>
                  <a:pt x="208652" y="1274340"/>
                  <a:pt x="213136" y="1267533"/>
                  <a:pt x="219695" y="1264722"/>
                </a:cubicBezTo>
                <a:cubicBezTo>
                  <a:pt x="227196" y="1261507"/>
                  <a:pt x="235528" y="1260763"/>
                  <a:pt x="243445" y="1258784"/>
                </a:cubicBezTo>
                <a:cubicBezTo>
                  <a:pt x="249383" y="1254826"/>
                  <a:pt x="254737" y="1249807"/>
                  <a:pt x="261258" y="1246909"/>
                </a:cubicBezTo>
                <a:cubicBezTo>
                  <a:pt x="272697" y="1241825"/>
                  <a:pt x="296884" y="1235034"/>
                  <a:pt x="296884" y="1235034"/>
                </a:cubicBezTo>
                <a:cubicBezTo>
                  <a:pt x="302822" y="1231075"/>
                  <a:pt x="308314" y="1226349"/>
                  <a:pt x="314697" y="1223158"/>
                </a:cubicBezTo>
                <a:cubicBezTo>
                  <a:pt x="320295" y="1220359"/>
                  <a:pt x="327143" y="1220441"/>
                  <a:pt x="332510" y="1217221"/>
                </a:cubicBezTo>
                <a:cubicBezTo>
                  <a:pt x="373262" y="1192770"/>
                  <a:pt x="311737" y="1216226"/>
                  <a:pt x="362198" y="1199408"/>
                </a:cubicBezTo>
                <a:cubicBezTo>
                  <a:pt x="366157" y="1195449"/>
                  <a:pt x="369702" y="1191029"/>
                  <a:pt x="374074" y="1187532"/>
                </a:cubicBezTo>
                <a:cubicBezTo>
                  <a:pt x="384206" y="1179426"/>
                  <a:pt x="404165" y="1168084"/>
                  <a:pt x="415637" y="1163782"/>
                </a:cubicBezTo>
                <a:cubicBezTo>
                  <a:pt x="423278" y="1160917"/>
                  <a:pt x="431471" y="1159823"/>
                  <a:pt x="439388" y="1157844"/>
                </a:cubicBezTo>
                <a:cubicBezTo>
                  <a:pt x="445326" y="1153886"/>
                  <a:pt x="451629" y="1150427"/>
                  <a:pt x="457201" y="1145969"/>
                </a:cubicBezTo>
                <a:cubicBezTo>
                  <a:pt x="461572" y="1142472"/>
                  <a:pt x="464276" y="1136973"/>
                  <a:pt x="469076" y="1134093"/>
                </a:cubicBezTo>
                <a:cubicBezTo>
                  <a:pt x="474443" y="1130873"/>
                  <a:pt x="480951" y="1130135"/>
                  <a:pt x="486889" y="1128156"/>
                </a:cubicBezTo>
                <a:cubicBezTo>
                  <a:pt x="490848" y="1124197"/>
                  <a:pt x="493964" y="1119160"/>
                  <a:pt x="498765" y="1116280"/>
                </a:cubicBezTo>
                <a:cubicBezTo>
                  <a:pt x="504132" y="1113060"/>
                  <a:pt x="511691" y="1114253"/>
                  <a:pt x="516578" y="1110343"/>
                </a:cubicBezTo>
                <a:cubicBezTo>
                  <a:pt x="522150" y="1105885"/>
                  <a:pt x="523083" y="1097229"/>
                  <a:pt x="528453" y="1092530"/>
                </a:cubicBezTo>
                <a:cubicBezTo>
                  <a:pt x="539194" y="1083131"/>
                  <a:pt x="552661" y="1077342"/>
                  <a:pt x="564079" y="1068779"/>
                </a:cubicBezTo>
                <a:cubicBezTo>
                  <a:pt x="571996" y="1062841"/>
                  <a:pt x="580474" y="1057586"/>
                  <a:pt x="587830" y="1050966"/>
                </a:cubicBezTo>
                <a:cubicBezTo>
                  <a:pt x="600313" y="1039731"/>
                  <a:pt x="611581" y="1027215"/>
                  <a:pt x="623456" y="1015340"/>
                </a:cubicBezTo>
                <a:cubicBezTo>
                  <a:pt x="629394" y="1009402"/>
                  <a:pt x="636611" y="1004514"/>
                  <a:pt x="641269" y="997527"/>
                </a:cubicBezTo>
                <a:lnTo>
                  <a:pt x="676895" y="944088"/>
                </a:lnTo>
                <a:lnTo>
                  <a:pt x="688770" y="926275"/>
                </a:lnTo>
                <a:cubicBezTo>
                  <a:pt x="692728" y="920337"/>
                  <a:pt x="695599" y="913508"/>
                  <a:pt x="700645" y="908462"/>
                </a:cubicBezTo>
                <a:cubicBezTo>
                  <a:pt x="708562" y="900545"/>
                  <a:pt x="718185" y="894027"/>
                  <a:pt x="724396" y="884711"/>
                </a:cubicBezTo>
                <a:cubicBezTo>
                  <a:pt x="739376" y="862241"/>
                  <a:pt x="731225" y="871945"/>
                  <a:pt x="748146" y="855023"/>
                </a:cubicBezTo>
                <a:cubicBezTo>
                  <a:pt x="752105" y="845127"/>
                  <a:pt x="754373" y="834373"/>
                  <a:pt x="760022" y="825335"/>
                </a:cubicBezTo>
                <a:cubicBezTo>
                  <a:pt x="792850" y="772812"/>
                  <a:pt x="764705" y="839718"/>
                  <a:pt x="789710" y="789709"/>
                </a:cubicBezTo>
                <a:cubicBezTo>
                  <a:pt x="804641" y="759846"/>
                  <a:pt x="781961" y="773706"/>
                  <a:pt x="819398" y="736270"/>
                </a:cubicBezTo>
                <a:cubicBezTo>
                  <a:pt x="892629" y="663042"/>
                  <a:pt x="821695" y="737855"/>
                  <a:pt x="860962" y="688769"/>
                </a:cubicBezTo>
                <a:cubicBezTo>
                  <a:pt x="864459" y="684397"/>
                  <a:pt x="869340" y="681264"/>
                  <a:pt x="872837" y="676893"/>
                </a:cubicBezTo>
                <a:cubicBezTo>
                  <a:pt x="877295" y="671320"/>
                  <a:pt x="880144" y="664562"/>
                  <a:pt x="884713" y="659080"/>
                </a:cubicBezTo>
                <a:cubicBezTo>
                  <a:pt x="890089" y="652629"/>
                  <a:pt x="897150" y="647718"/>
                  <a:pt x="902526" y="641267"/>
                </a:cubicBezTo>
                <a:cubicBezTo>
                  <a:pt x="907094" y="635785"/>
                  <a:pt x="909833" y="628936"/>
                  <a:pt x="914401" y="623454"/>
                </a:cubicBezTo>
                <a:cubicBezTo>
                  <a:pt x="919777" y="617003"/>
                  <a:pt x="926838" y="612092"/>
                  <a:pt x="932214" y="605641"/>
                </a:cubicBezTo>
                <a:cubicBezTo>
                  <a:pt x="969656" y="560710"/>
                  <a:pt x="921422" y="610493"/>
                  <a:pt x="955965" y="575953"/>
                </a:cubicBezTo>
                <a:cubicBezTo>
                  <a:pt x="970691" y="531770"/>
                  <a:pt x="948087" y="590738"/>
                  <a:pt x="985653" y="534389"/>
                </a:cubicBezTo>
                <a:lnTo>
                  <a:pt x="1009404" y="498763"/>
                </a:lnTo>
                <a:cubicBezTo>
                  <a:pt x="1019854" y="467409"/>
                  <a:pt x="1011869" y="486159"/>
                  <a:pt x="1039092" y="445324"/>
                </a:cubicBezTo>
                <a:cubicBezTo>
                  <a:pt x="1043050" y="439386"/>
                  <a:pt x="1048710" y="434281"/>
                  <a:pt x="1050967" y="427511"/>
                </a:cubicBezTo>
                <a:cubicBezTo>
                  <a:pt x="1059162" y="402929"/>
                  <a:pt x="1053433" y="414906"/>
                  <a:pt x="1068780" y="391886"/>
                </a:cubicBezTo>
                <a:cubicBezTo>
                  <a:pt x="1070759" y="383969"/>
                  <a:pt x="1071503" y="375636"/>
                  <a:pt x="1074718" y="368135"/>
                </a:cubicBezTo>
                <a:cubicBezTo>
                  <a:pt x="1077529" y="361576"/>
                  <a:pt x="1083402" y="356705"/>
                  <a:pt x="1086593" y="350322"/>
                </a:cubicBezTo>
                <a:cubicBezTo>
                  <a:pt x="1089392" y="344724"/>
                  <a:pt x="1090066" y="338262"/>
                  <a:pt x="1092531" y="332509"/>
                </a:cubicBezTo>
                <a:cubicBezTo>
                  <a:pt x="1096018" y="324373"/>
                  <a:pt x="1101298" y="317046"/>
                  <a:pt x="1104406" y="308758"/>
                </a:cubicBezTo>
                <a:cubicBezTo>
                  <a:pt x="1117538" y="273741"/>
                  <a:pt x="1100571" y="294782"/>
                  <a:pt x="1122219" y="273132"/>
                </a:cubicBezTo>
                <a:cubicBezTo>
                  <a:pt x="1137144" y="228358"/>
                  <a:pt x="1117011" y="283548"/>
                  <a:pt x="1140032" y="237506"/>
                </a:cubicBezTo>
                <a:cubicBezTo>
                  <a:pt x="1142831" y="231908"/>
                  <a:pt x="1143171" y="225291"/>
                  <a:pt x="1145970" y="219693"/>
                </a:cubicBezTo>
                <a:cubicBezTo>
                  <a:pt x="1153461" y="204710"/>
                  <a:pt x="1158674" y="201051"/>
                  <a:pt x="1169721" y="190005"/>
                </a:cubicBezTo>
                <a:cubicBezTo>
                  <a:pt x="1183503" y="148656"/>
                  <a:pt x="1165799" y="192919"/>
                  <a:pt x="1187534" y="160317"/>
                </a:cubicBezTo>
                <a:cubicBezTo>
                  <a:pt x="1206895" y="131276"/>
                  <a:pt x="1191037" y="143050"/>
                  <a:pt x="1211284" y="118753"/>
                </a:cubicBezTo>
                <a:cubicBezTo>
                  <a:pt x="1216660" y="112302"/>
                  <a:pt x="1223632" y="107316"/>
                  <a:pt x="1229097" y="100940"/>
                </a:cubicBezTo>
                <a:cubicBezTo>
                  <a:pt x="1235537" y="93426"/>
                  <a:pt x="1240470" y="84703"/>
                  <a:pt x="1246910" y="77189"/>
                </a:cubicBezTo>
                <a:cubicBezTo>
                  <a:pt x="1252375" y="70813"/>
                  <a:pt x="1259347" y="65827"/>
                  <a:pt x="1264723" y="59376"/>
                </a:cubicBezTo>
                <a:cubicBezTo>
                  <a:pt x="1269291" y="53894"/>
                  <a:pt x="1272140" y="47135"/>
                  <a:pt x="1276598" y="41563"/>
                </a:cubicBezTo>
                <a:cubicBezTo>
                  <a:pt x="1283405" y="33055"/>
                  <a:pt x="1296711" y="22069"/>
                  <a:pt x="1306287" y="17813"/>
                </a:cubicBezTo>
                <a:cubicBezTo>
                  <a:pt x="1324879" y="9550"/>
                  <a:pt x="1345920" y="4935"/>
                  <a:pt x="1365663" y="0"/>
                </a:cubicBezTo>
                <a:cubicBezTo>
                  <a:pt x="1377538" y="1979"/>
                  <a:pt x="1390720" y="172"/>
                  <a:pt x="1401289" y="5937"/>
                </a:cubicBezTo>
                <a:cubicBezTo>
                  <a:pt x="1413576" y="12639"/>
                  <a:pt x="1419333" y="27863"/>
                  <a:pt x="1430978" y="35626"/>
                </a:cubicBezTo>
                <a:lnTo>
                  <a:pt x="1448791" y="47501"/>
                </a:lnTo>
                <a:cubicBezTo>
                  <a:pt x="1452749" y="53439"/>
                  <a:pt x="1455892" y="60010"/>
                  <a:pt x="1460666" y="65314"/>
                </a:cubicBezTo>
                <a:cubicBezTo>
                  <a:pt x="1473773" y="79878"/>
                  <a:pt x="1491362" y="90575"/>
                  <a:pt x="1502230" y="106878"/>
                </a:cubicBezTo>
                <a:cubicBezTo>
                  <a:pt x="1518763" y="131678"/>
                  <a:pt x="1509059" y="119645"/>
                  <a:pt x="1531918" y="142504"/>
                </a:cubicBezTo>
                <a:lnTo>
                  <a:pt x="1543793" y="178130"/>
                </a:lnTo>
                <a:cubicBezTo>
                  <a:pt x="1545772" y="184068"/>
                  <a:pt x="1546932" y="190345"/>
                  <a:pt x="1549731" y="195943"/>
                </a:cubicBezTo>
                <a:cubicBezTo>
                  <a:pt x="1553689" y="203860"/>
                  <a:pt x="1558498" y="211405"/>
                  <a:pt x="1561606" y="219693"/>
                </a:cubicBezTo>
                <a:cubicBezTo>
                  <a:pt x="1578039" y="263513"/>
                  <a:pt x="1555354" y="225158"/>
                  <a:pt x="1579419" y="261257"/>
                </a:cubicBezTo>
                <a:cubicBezTo>
                  <a:pt x="1581398" y="269174"/>
                  <a:pt x="1583756" y="277006"/>
                  <a:pt x="1585357" y="285008"/>
                </a:cubicBezTo>
                <a:cubicBezTo>
                  <a:pt x="1587718" y="296813"/>
                  <a:pt x="1588375" y="308954"/>
                  <a:pt x="1591295" y="320634"/>
                </a:cubicBezTo>
                <a:cubicBezTo>
                  <a:pt x="1594331" y="332778"/>
                  <a:pt x="1600134" y="344116"/>
                  <a:pt x="1603170" y="356260"/>
                </a:cubicBezTo>
                <a:cubicBezTo>
                  <a:pt x="1610626" y="386082"/>
                  <a:pt x="1606528" y="372268"/>
                  <a:pt x="1615045" y="397823"/>
                </a:cubicBezTo>
                <a:cubicBezTo>
                  <a:pt x="1620209" y="439130"/>
                  <a:pt x="1620070" y="443271"/>
                  <a:pt x="1626921" y="480950"/>
                </a:cubicBezTo>
                <a:cubicBezTo>
                  <a:pt x="1628726" y="490879"/>
                  <a:pt x="1630410" y="500848"/>
                  <a:pt x="1632858" y="510639"/>
                </a:cubicBezTo>
                <a:cubicBezTo>
                  <a:pt x="1634376" y="516711"/>
                  <a:pt x="1636817" y="522514"/>
                  <a:pt x="1638796" y="528452"/>
                </a:cubicBezTo>
                <a:cubicBezTo>
                  <a:pt x="1640037" y="563194"/>
                  <a:pt x="1640054" y="657237"/>
                  <a:pt x="1640305" y="719089"/>
                </a:cubicBezTo>
                <a:cubicBezTo>
                  <a:pt x="1640556" y="780941"/>
                  <a:pt x="1641546" y="829406"/>
                  <a:pt x="1640305" y="899563"/>
                </a:cubicBezTo>
                <a:cubicBezTo>
                  <a:pt x="1639064" y="969720"/>
                  <a:pt x="1636078" y="1092036"/>
                  <a:pt x="1632858" y="1140031"/>
                </a:cubicBezTo>
                <a:cubicBezTo>
                  <a:pt x="1632417" y="1156346"/>
                  <a:pt x="1624403" y="1171573"/>
                  <a:pt x="1620983" y="1187532"/>
                </a:cubicBezTo>
                <a:cubicBezTo>
                  <a:pt x="1618460" y="1199304"/>
                  <a:pt x="1617657" y="1211406"/>
                  <a:pt x="1615045" y="1223158"/>
                </a:cubicBezTo>
                <a:cubicBezTo>
                  <a:pt x="1613687" y="1229268"/>
                  <a:pt x="1610515" y="1234872"/>
                  <a:pt x="1609108" y="1240971"/>
                </a:cubicBezTo>
                <a:cubicBezTo>
                  <a:pt x="1604569" y="1260638"/>
                  <a:pt x="1601191" y="1280556"/>
                  <a:pt x="1597232" y="1300348"/>
                </a:cubicBezTo>
                <a:cubicBezTo>
                  <a:pt x="1592563" y="1351709"/>
                  <a:pt x="1595848" y="1352696"/>
                  <a:pt x="1585357" y="1389413"/>
                </a:cubicBezTo>
                <a:cubicBezTo>
                  <a:pt x="1583637" y="1395431"/>
                  <a:pt x="1582218" y="1401628"/>
                  <a:pt x="1579419" y="1407226"/>
                </a:cubicBezTo>
                <a:cubicBezTo>
                  <a:pt x="1576228" y="1413609"/>
                  <a:pt x="1571502" y="1419101"/>
                  <a:pt x="1567544" y="1425039"/>
                </a:cubicBezTo>
                <a:cubicBezTo>
                  <a:pt x="1565565" y="1434935"/>
                  <a:pt x="1565782" y="1445540"/>
                  <a:pt x="1561606" y="1454727"/>
                </a:cubicBezTo>
                <a:cubicBezTo>
                  <a:pt x="1561600" y="1454740"/>
                  <a:pt x="1531922" y="1499254"/>
                  <a:pt x="1525980" y="1508166"/>
                </a:cubicBezTo>
                <a:cubicBezTo>
                  <a:pt x="1522022" y="1514104"/>
                  <a:pt x="1516362" y="1519209"/>
                  <a:pt x="1514105" y="1525979"/>
                </a:cubicBezTo>
                <a:cubicBezTo>
                  <a:pt x="1509816" y="1538847"/>
                  <a:pt x="1504676" y="1557063"/>
                  <a:pt x="1496292" y="1567543"/>
                </a:cubicBezTo>
                <a:cubicBezTo>
                  <a:pt x="1485801" y="1580657"/>
                  <a:pt x="1469982" y="1589195"/>
                  <a:pt x="1460666" y="1603169"/>
                </a:cubicBezTo>
                <a:cubicBezTo>
                  <a:pt x="1452874" y="1614858"/>
                  <a:pt x="1448199" y="1624394"/>
                  <a:pt x="1436915" y="1632857"/>
                </a:cubicBezTo>
                <a:cubicBezTo>
                  <a:pt x="1425497" y="1641420"/>
                  <a:pt x="1411381" y="1646516"/>
                  <a:pt x="1401289" y="1656608"/>
                </a:cubicBezTo>
                <a:cubicBezTo>
                  <a:pt x="1395351" y="1662546"/>
                  <a:pt x="1388631" y="1667793"/>
                  <a:pt x="1383476" y="1674421"/>
                </a:cubicBezTo>
                <a:cubicBezTo>
                  <a:pt x="1374714" y="1685687"/>
                  <a:pt x="1369818" y="1699955"/>
                  <a:pt x="1359726" y="1710047"/>
                </a:cubicBezTo>
                <a:cubicBezTo>
                  <a:pt x="1342804" y="1726968"/>
                  <a:pt x="1352508" y="1718817"/>
                  <a:pt x="1330037" y="1733797"/>
                </a:cubicBezTo>
                <a:cubicBezTo>
                  <a:pt x="1319727" y="1764731"/>
                  <a:pt x="1330854" y="1740198"/>
                  <a:pt x="1312224" y="1763486"/>
                </a:cubicBezTo>
                <a:cubicBezTo>
                  <a:pt x="1307766" y="1769058"/>
                  <a:pt x="1305921" y="1776841"/>
                  <a:pt x="1300349" y="1781299"/>
                </a:cubicBezTo>
                <a:cubicBezTo>
                  <a:pt x="1295462" y="1785209"/>
                  <a:pt x="1288474" y="1785257"/>
                  <a:pt x="1282536" y="1787236"/>
                </a:cubicBezTo>
                <a:cubicBezTo>
                  <a:pt x="1258886" y="1822712"/>
                  <a:pt x="1284713" y="1791868"/>
                  <a:pt x="1252848" y="1810987"/>
                </a:cubicBezTo>
                <a:cubicBezTo>
                  <a:pt x="1248048" y="1813867"/>
                  <a:pt x="1245344" y="1819365"/>
                  <a:pt x="1240972" y="1822862"/>
                </a:cubicBezTo>
                <a:cubicBezTo>
                  <a:pt x="1235400" y="1827320"/>
                  <a:pt x="1228731" y="1830279"/>
                  <a:pt x="1223159" y="1834737"/>
                </a:cubicBezTo>
                <a:cubicBezTo>
                  <a:pt x="1218788" y="1838234"/>
                  <a:pt x="1215655" y="1843116"/>
                  <a:pt x="1211284" y="1846613"/>
                </a:cubicBezTo>
                <a:cubicBezTo>
                  <a:pt x="1205712" y="1851071"/>
                  <a:pt x="1198805" y="1853747"/>
                  <a:pt x="1193471" y="1858488"/>
                </a:cubicBezTo>
                <a:cubicBezTo>
                  <a:pt x="1180919" y="1869645"/>
                  <a:pt x="1171819" y="1884798"/>
                  <a:pt x="1157845" y="1894114"/>
                </a:cubicBezTo>
                <a:cubicBezTo>
                  <a:pt x="1143459" y="1903704"/>
                  <a:pt x="1138735" y="1905171"/>
                  <a:pt x="1128157" y="1917865"/>
                </a:cubicBezTo>
                <a:cubicBezTo>
                  <a:pt x="1087279" y="1966919"/>
                  <a:pt x="1135836" y="1916123"/>
                  <a:pt x="1086593" y="1965366"/>
                </a:cubicBezTo>
                <a:cubicBezTo>
                  <a:pt x="1080655" y="1971304"/>
                  <a:pt x="1075767" y="1978521"/>
                  <a:pt x="1068780" y="1983179"/>
                </a:cubicBezTo>
                <a:cubicBezTo>
                  <a:pt x="1062842" y="1987137"/>
                  <a:pt x="1056539" y="1990596"/>
                  <a:pt x="1050967" y="1995054"/>
                </a:cubicBezTo>
                <a:cubicBezTo>
                  <a:pt x="1027679" y="2013685"/>
                  <a:pt x="1052215" y="2002556"/>
                  <a:pt x="1021279" y="2012867"/>
                </a:cubicBezTo>
                <a:cubicBezTo>
                  <a:pt x="1015341" y="2016826"/>
                  <a:pt x="1009849" y="2021552"/>
                  <a:pt x="1003466" y="2024743"/>
                </a:cubicBezTo>
                <a:cubicBezTo>
                  <a:pt x="997868" y="2027542"/>
                  <a:pt x="991020" y="2027460"/>
                  <a:pt x="985653" y="2030680"/>
                </a:cubicBezTo>
                <a:cubicBezTo>
                  <a:pt x="950398" y="2051833"/>
                  <a:pt x="1001807" y="2034057"/>
                  <a:pt x="955965" y="2054431"/>
                </a:cubicBezTo>
                <a:cubicBezTo>
                  <a:pt x="944526" y="2059515"/>
                  <a:pt x="920339" y="2066306"/>
                  <a:pt x="920339" y="2066306"/>
                </a:cubicBezTo>
                <a:cubicBezTo>
                  <a:pt x="914401" y="2070265"/>
                  <a:pt x="909085" y="2075371"/>
                  <a:pt x="902526" y="2078182"/>
                </a:cubicBezTo>
                <a:cubicBezTo>
                  <a:pt x="895025" y="2081397"/>
                  <a:pt x="886622" y="2081877"/>
                  <a:pt x="878775" y="2084119"/>
                </a:cubicBezTo>
                <a:cubicBezTo>
                  <a:pt x="872757" y="2085838"/>
                  <a:pt x="867099" y="2088829"/>
                  <a:pt x="860962" y="2090057"/>
                </a:cubicBezTo>
                <a:cubicBezTo>
                  <a:pt x="847238" y="2092802"/>
                  <a:pt x="833168" y="2093491"/>
                  <a:pt x="819398" y="2095995"/>
                </a:cubicBezTo>
                <a:cubicBezTo>
                  <a:pt x="802991" y="2098978"/>
                  <a:pt x="793101" y="2102781"/>
                  <a:pt x="777835" y="2107870"/>
                </a:cubicBezTo>
                <a:cubicBezTo>
                  <a:pt x="720438" y="2105891"/>
                  <a:pt x="662865" y="2106837"/>
                  <a:pt x="605643" y="2101932"/>
                </a:cubicBezTo>
                <a:cubicBezTo>
                  <a:pt x="593171" y="2100863"/>
                  <a:pt x="582292" y="2092512"/>
                  <a:pt x="570017" y="2090057"/>
                </a:cubicBezTo>
                <a:cubicBezTo>
                  <a:pt x="560121" y="2088078"/>
                  <a:pt x="550065" y="2086774"/>
                  <a:pt x="540328" y="2084119"/>
                </a:cubicBezTo>
                <a:cubicBezTo>
                  <a:pt x="528251" y="2080825"/>
                  <a:pt x="516577" y="2076202"/>
                  <a:pt x="504702" y="2072244"/>
                </a:cubicBezTo>
                <a:cubicBezTo>
                  <a:pt x="498764" y="2070265"/>
                  <a:pt x="492961" y="2067824"/>
                  <a:pt x="486889" y="2066306"/>
                </a:cubicBezTo>
                <a:lnTo>
                  <a:pt x="463139" y="2060369"/>
                </a:lnTo>
                <a:cubicBezTo>
                  <a:pt x="455222" y="2056410"/>
                  <a:pt x="447524" y="2051980"/>
                  <a:pt x="439388" y="2048493"/>
                </a:cubicBezTo>
                <a:cubicBezTo>
                  <a:pt x="433635" y="2046028"/>
                  <a:pt x="426942" y="2045776"/>
                  <a:pt x="421575" y="2042556"/>
                </a:cubicBezTo>
                <a:cubicBezTo>
                  <a:pt x="416775" y="2039676"/>
                  <a:pt x="414071" y="2034177"/>
                  <a:pt x="409700" y="2030680"/>
                </a:cubicBezTo>
                <a:cubicBezTo>
                  <a:pt x="404128" y="2026222"/>
                  <a:pt x="397459" y="2023263"/>
                  <a:pt x="391887" y="2018805"/>
                </a:cubicBezTo>
                <a:cubicBezTo>
                  <a:pt x="387515" y="2015308"/>
                  <a:pt x="384382" y="2010427"/>
                  <a:pt x="380011" y="2006930"/>
                </a:cubicBezTo>
                <a:cubicBezTo>
                  <a:pt x="363565" y="1993773"/>
                  <a:pt x="363202" y="1995389"/>
                  <a:pt x="344385" y="1989117"/>
                </a:cubicBezTo>
                <a:cubicBezTo>
                  <a:pt x="340427" y="1985158"/>
                  <a:pt x="337310" y="1980121"/>
                  <a:pt x="332510" y="1977241"/>
                </a:cubicBezTo>
                <a:cubicBezTo>
                  <a:pt x="294247" y="1954283"/>
                  <a:pt x="335502" y="1991610"/>
                  <a:pt x="296884" y="1959428"/>
                </a:cubicBezTo>
                <a:cubicBezTo>
                  <a:pt x="241077" y="1912921"/>
                  <a:pt x="333481" y="1977889"/>
                  <a:pt x="243445" y="1917865"/>
                </a:cubicBezTo>
                <a:lnTo>
                  <a:pt x="225632" y="1905989"/>
                </a:lnTo>
                <a:lnTo>
                  <a:pt x="207819" y="1894114"/>
                </a:lnTo>
                <a:cubicBezTo>
                  <a:pt x="174174" y="1843646"/>
                  <a:pt x="229588" y="1921820"/>
                  <a:pt x="160318" y="1852550"/>
                </a:cubicBezTo>
                <a:cubicBezTo>
                  <a:pt x="154380" y="1846612"/>
                  <a:pt x="147881" y="1841188"/>
                  <a:pt x="142505" y="1834737"/>
                </a:cubicBezTo>
                <a:cubicBezTo>
                  <a:pt x="137937" y="1829255"/>
                  <a:pt x="135676" y="1821970"/>
                  <a:pt x="130630" y="1816924"/>
                </a:cubicBezTo>
                <a:cubicBezTo>
                  <a:pt x="125584" y="1811878"/>
                  <a:pt x="118755" y="1809007"/>
                  <a:pt x="112817" y="1805049"/>
                </a:cubicBezTo>
                <a:cubicBezTo>
                  <a:pt x="110838" y="1799111"/>
                  <a:pt x="109984" y="1792670"/>
                  <a:pt x="106879" y="1787236"/>
                </a:cubicBezTo>
                <a:cubicBezTo>
                  <a:pt x="97471" y="1770772"/>
                  <a:pt x="89408" y="1763828"/>
                  <a:pt x="77191" y="1751610"/>
                </a:cubicBezTo>
                <a:cubicBezTo>
                  <a:pt x="62266" y="1706836"/>
                  <a:pt x="82399" y="1762026"/>
                  <a:pt x="59378" y="1715984"/>
                </a:cubicBezTo>
                <a:cubicBezTo>
                  <a:pt x="56579" y="1710386"/>
                  <a:pt x="56239" y="1703769"/>
                  <a:pt x="53440" y="1698171"/>
                </a:cubicBezTo>
                <a:cubicBezTo>
                  <a:pt x="50249" y="1691788"/>
                  <a:pt x="44463" y="1686879"/>
                  <a:pt x="41565" y="1680358"/>
                </a:cubicBezTo>
                <a:cubicBezTo>
                  <a:pt x="34440" y="1664327"/>
                  <a:pt x="19801" y="1611141"/>
                  <a:pt x="17814" y="1597231"/>
                </a:cubicBezTo>
                <a:cubicBezTo>
                  <a:pt x="15835" y="1583376"/>
                  <a:pt x="14621" y="1569391"/>
                  <a:pt x="11876" y="1555667"/>
                </a:cubicBezTo>
                <a:cubicBezTo>
                  <a:pt x="10649" y="1549530"/>
                  <a:pt x="7658" y="1543872"/>
                  <a:pt x="5939" y="1537854"/>
                </a:cubicBezTo>
                <a:cubicBezTo>
                  <a:pt x="3697" y="1530008"/>
                  <a:pt x="1980" y="1522021"/>
                  <a:pt x="1" y="1514104"/>
                </a:cubicBezTo>
                <a:cubicBezTo>
                  <a:pt x="1980" y="1478478"/>
                  <a:pt x="893" y="1442548"/>
                  <a:pt x="5939" y="1407226"/>
                </a:cubicBezTo>
                <a:cubicBezTo>
                  <a:pt x="6948" y="1400162"/>
                  <a:pt x="14623" y="1395796"/>
                  <a:pt x="17814" y="1389413"/>
                </a:cubicBezTo>
                <a:cubicBezTo>
                  <a:pt x="31460" y="1362120"/>
                  <a:pt x="16275" y="1379078"/>
                  <a:pt x="29689" y="1365662"/>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 name="TextBox 9"/>
          <p:cNvSpPr txBox="1">
            <a:spLocks noChangeArrowheads="1"/>
          </p:cNvSpPr>
          <p:nvPr/>
        </p:nvSpPr>
        <p:spPr bwMode="auto">
          <a:xfrm>
            <a:off x="228599" y="533400"/>
            <a:ext cx="3801979" cy="954107"/>
          </a:xfrm>
          <a:prstGeom prst="rect">
            <a:avLst/>
          </a:prstGeom>
          <a:solidFill>
            <a:schemeClr val="bg1"/>
          </a:solidFill>
          <a:ln w="9525">
            <a:noFill/>
            <a:miter lim="800000"/>
            <a:headEnd/>
            <a:tailEnd/>
          </a:ln>
        </p:spPr>
        <p:txBody>
          <a:bodyPr wrap="square">
            <a:spAutoFit/>
          </a:bodyPr>
          <a:lstStyle/>
          <a:p>
            <a:r>
              <a:rPr lang="en-US" sz="2800" b="1" dirty="0" smtClean="0">
                <a:latin typeface="Arial" panose="020B0604020202020204" pitchFamily="34" charset="0"/>
                <a:cs typeface="Arial" panose="020B0604020202020204" pitchFamily="34" charset="0"/>
              </a:rPr>
              <a:t>2010-11, 2013-16 </a:t>
            </a:r>
          </a:p>
          <a:p>
            <a:r>
              <a:rPr lang="en-US" sz="2800" b="1" dirty="0" smtClean="0">
                <a:latin typeface="Arial" panose="020B0604020202020204" pitchFamily="34" charset="0"/>
                <a:cs typeface="Arial" panose="020B0604020202020204" pitchFamily="34" charset="0"/>
              </a:rPr>
              <a:t>Alto </a:t>
            </a:r>
            <a:r>
              <a:rPr lang="en-US" sz="2800" b="1" dirty="0" err="1" smtClean="0">
                <a:latin typeface="Arial" panose="020B0604020202020204" pitchFamily="34" charset="0"/>
                <a:cs typeface="Arial" panose="020B0604020202020204" pitchFamily="34" charset="0"/>
              </a:rPr>
              <a:t>Wangki-Bocay</a:t>
            </a:r>
            <a:endParaRPr lang="en-US" sz="4800" b="1" dirty="0"/>
          </a:p>
        </p:txBody>
      </p:sp>
      <p:sp>
        <p:nvSpPr>
          <p:cNvPr id="12" name="TextBox 11"/>
          <p:cNvSpPr txBox="1"/>
          <p:nvPr/>
        </p:nvSpPr>
        <p:spPr>
          <a:xfrm>
            <a:off x="5704138" y="2362200"/>
            <a:ext cx="458780" cy="584775"/>
          </a:xfrm>
          <a:prstGeom prst="rect">
            <a:avLst/>
          </a:prstGeom>
          <a:noFill/>
        </p:spPr>
        <p:txBody>
          <a:bodyPr wrap="none" rtlCol="0">
            <a:spAutoFit/>
          </a:bodyPr>
          <a:lstStyle/>
          <a:p>
            <a:r>
              <a:rPr lang="en-US" sz="3200" b="1" dirty="0" smtClean="0">
                <a:solidFill>
                  <a:srgbClr val="FF0000"/>
                </a:solidFill>
              </a:rPr>
              <a:t>X</a:t>
            </a:r>
            <a:endParaRPr lang="en-US" sz="3200" b="1" dirty="0">
              <a:solidFill>
                <a:srgbClr val="FF0000"/>
              </a:solidFill>
            </a:endParaRPr>
          </a:p>
        </p:txBody>
      </p:sp>
      <p:sp>
        <p:nvSpPr>
          <p:cNvPr id="13" name="TextBox 12"/>
          <p:cNvSpPr txBox="1"/>
          <p:nvPr/>
        </p:nvSpPr>
        <p:spPr>
          <a:xfrm>
            <a:off x="5450127" y="3613025"/>
            <a:ext cx="458780" cy="584775"/>
          </a:xfrm>
          <a:prstGeom prst="rect">
            <a:avLst/>
          </a:prstGeom>
          <a:noFill/>
        </p:spPr>
        <p:txBody>
          <a:bodyPr wrap="none" rtlCol="0">
            <a:spAutoFit/>
          </a:bodyPr>
          <a:lstStyle/>
          <a:p>
            <a:r>
              <a:rPr lang="en-US" sz="3200" b="1" dirty="0" smtClean="0">
                <a:solidFill>
                  <a:srgbClr val="FF0000"/>
                </a:solidFill>
              </a:rPr>
              <a:t>X</a:t>
            </a:r>
            <a:endParaRPr lang="en-US" sz="3200" b="1" dirty="0">
              <a:solidFill>
                <a:srgbClr val="FF0000"/>
              </a:solidFill>
            </a:endParaRPr>
          </a:p>
        </p:txBody>
      </p:sp>
      <p:sp>
        <p:nvSpPr>
          <p:cNvPr id="14" name="TextBox 13"/>
          <p:cNvSpPr txBox="1"/>
          <p:nvPr/>
        </p:nvSpPr>
        <p:spPr>
          <a:xfrm>
            <a:off x="2819400" y="2844225"/>
            <a:ext cx="458780" cy="584775"/>
          </a:xfrm>
          <a:prstGeom prst="rect">
            <a:avLst/>
          </a:prstGeom>
          <a:noFill/>
        </p:spPr>
        <p:txBody>
          <a:bodyPr wrap="none" rtlCol="0">
            <a:spAutoFit/>
          </a:bodyPr>
          <a:lstStyle/>
          <a:p>
            <a:r>
              <a:rPr lang="en-US" sz="3200" b="1" dirty="0" smtClean="0">
                <a:solidFill>
                  <a:srgbClr val="FF0000"/>
                </a:solidFill>
              </a:rPr>
              <a:t>X</a:t>
            </a:r>
            <a:endParaRPr lang="en-US" sz="3200" b="1" dirty="0">
              <a:solidFill>
                <a:srgbClr val="FF0000"/>
              </a:solidFill>
            </a:endParaRPr>
          </a:p>
        </p:txBody>
      </p:sp>
      <p:sp>
        <p:nvSpPr>
          <p:cNvPr id="15" name="TextBox 14"/>
          <p:cNvSpPr txBox="1"/>
          <p:nvPr/>
        </p:nvSpPr>
        <p:spPr>
          <a:xfrm>
            <a:off x="2118920" y="2791562"/>
            <a:ext cx="458780" cy="584775"/>
          </a:xfrm>
          <a:prstGeom prst="rect">
            <a:avLst/>
          </a:prstGeom>
          <a:noFill/>
        </p:spPr>
        <p:txBody>
          <a:bodyPr wrap="none" rtlCol="0">
            <a:spAutoFit/>
          </a:bodyPr>
          <a:lstStyle/>
          <a:p>
            <a:r>
              <a:rPr lang="en-US" sz="3200" b="1" dirty="0" smtClean="0">
                <a:solidFill>
                  <a:srgbClr val="FF0000"/>
                </a:solidFill>
              </a:rPr>
              <a:t>X</a:t>
            </a:r>
            <a:endParaRPr lang="en-US" sz="3200" b="1" dirty="0">
              <a:solidFill>
                <a:srgbClr val="FF0000"/>
              </a:solidFill>
            </a:endParaRPr>
          </a:p>
        </p:txBody>
      </p:sp>
      <p:sp>
        <p:nvSpPr>
          <p:cNvPr id="16" name="Rectangle 15"/>
          <p:cNvSpPr/>
          <p:nvPr/>
        </p:nvSpPr>
        <p:spPr>
          <a:xfrm>
            <a:off x="5933528" y="2515557"/>
            <a:ext cx="1774845" cy="369332"/>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El </a:t>
            </a:r>
            <a:r>
              <a:rPr lang="en-US" b="1" dirty="0" err="1" smtClean="0">
                <a:latin typeface="Arial" panose="020B0604020202020204" pitchFamily="34" charset="0"/>
                <a:cs typeface="Arial" panose="020B0604020202020204" pitchFamily="34" charset="0"/>
              </a:rPr>
              <a:t>Hormiguero</a:t>
            </a:r>
            <a:endParaRPr lang="en-US" sz="3600" b="1" dirty="0"/>
          </a:p>
        </p:txBody>
      </p:sp>
      <p:sp>
        <p:nvSpPr>
          <p:cNvPr id="17" name="Rectangle 16"/>
          <p:cNvSpPr/>
          <p:nvPr/>
        </p:nvSpPr>
        <p:spPr>
          <a:xfrm>
            <a:off x="5739576" y="3720746"/>
            <a:ext cx="1261884" cy="369332"/>
          </a:xfrm>
          <a:prstGeom prst="rect">
            <a:avLst/>
          </a:prstGeom>
        </p:spPr>
        <p:txBody>
          <a:bodyPr wrap="none">
            <a:spAutoFit/>
          </a:bodyPr>
          <a:lstStyle/>
          <a:p>
            <a:r>
              <a:rPr lang="en-US" b="1" dirty="0" err="1" smtClean="0">
                <a:latin typeface="Arial" panose="020B0604020202020204" pitchFamily="34" charset="0"/>
                <a:cs typeface="Arial" panose="020B0604020202020204" pitchFamily="34" charset="0"/>
              </a:rPr>
              <a:t>Mulukukú</a:t>
            </a:r>
            <a:endParaRPr lang="en-US" sz="3600" b="1" dirty="0"/>
          </a:p>
        </p:txBody>
      </p:sp>
      <p:sp>
        <p:nvSpPr>
          <p:cNvPr id="18" name="Rectangle 17"/>
          <p:cNvSpPr/>
          <p:nvPr/>
        </p:nvSpPr>
        <p:spPr>
          <a:xfrm>
            <a:off x="2112123" y="2619515"/>
            <a:ext cx="1479892" cy="369332"/>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Santa </a:t>
            </a:r>
            <a:r>
              <a:rPr lang="en-US" b="1" dirty="0" err="1" smtClean="0">
                <a:latin typeface="Arial" panose="020B0604020202020204" pitchFamily="34" charset="0"/>
                <a:cs typeface="Arial" panose="020B0604020202020204" pitchFamily="34" charset="0"/>
              </a:rPr>
              <a:t>María</a:t>
            </a:r>
            <a:endParaRPr lang="en-US" sz="3600" b="1" dirty="0"/>
          </a:p>
        </p:txBody>
      </p:sp>
      <p:sp>
        <p:nvSpPr>
          <p:cNvPr id="19" name="Rectangle 18"/>
          <p:cNvSpPr/>
          <p:nvPr/>
        </p:nvSpPr>
        <p:spPr>
          <a:xfrm>
            <a:off x="3089743" y="3007005"/>
            <a:ext cx="1881669" cy="369332"/>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Ciudad Antigua</a:t>
            </a:r>
            <a:endParaRPr lang="en-US" sz="3600" b="1" dirty="0"/>
          </a:p>
        </p:txBody>
      </p:sp>
      <p:sp>
        <p:nvSpPr>
          <p:cNvPr id="20" name="Rectangle 19"/>
          <p:cNvSpPr/>
          <p:nvPr/>
        </p:nvSpPr>
        <p:spPr>
          <a:xfrm>
            <a:off x="5624881" y="1157011"/>
            <a:ext cx="2279214" cy="369332"/>
          </a:xfrm>
          <a:prstGeom prst="rect">
            <a:avLst/>
          </a:prstGeom>
        </p:spPr>
        <p:txBody>
          <a:bodyPr wrap="none">
            <a:spAutoFit/>
          </a:bodyPr>
          <a:lstStyle/>
          <a:p>
            <a:r>
              <a:rPr lang="en-US" b="1" dirty="0" smtClean="0">
                <a:latin typeface="Arial" panose="020B0604020202020204" pitchFamily="34" charset="0"/>
                <a:cs typeface="Arial" panose="020B0604020202020204" pitchFamily="34" charset="0"/>
              </a:rPr>
              <a:t>Alto </a:t>
            </a:r>
            <a:r>
              <a:rPr lang="en-US" b="1" dirty="0" err="1" smtClean="0">
                <a:latin typeface="Arial" panose="020B0604020202020204" pitchFamily="34" charset="0"/>
                <a:cs typeface="Arial" panose="020B0604020202020204" pitchFamily="34" charset="0"/>
              </a:rPr>
              <a:t>Wangki-Bocay</a:t>
            </a:r>
            <a:endParaRPr lang="en-US" sz="3600" b="1" dirty="0"/>
          </a:p>
        </p:txBody>
      </p:sp>
    </p:spTree>
    <p:extLst>
      <p:ext uri="{BB962C8B-B14F-4D97-AF65-F5344CB8AC3E}">
        <p14:creationId xmlns:p14="http://schemas.microsoft.com/office/powerpoint/2010/main" val="36588472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descr="Jinotega.jpg"/>
          <p:cNvPicPr>
            <a:picLocks noGrp="1" noChangeAspect="1"/>
          </p:cNvPicPr>
          <p:nvPr>
            <p:ph idx="4294967295"/>
          </p:nvPr>
        </p:nvPicPr>
        <p:blipFill rotWithShape="1">
          <a:blip r:embed="rId3" cstate="print"/>
          <a:srcRect l="16951" t="3978" r="15353" b="38457"/>
          <a:stretch/>
        </p:blipFill>
        <p:spPr>
          <a:xfrm>
            <a:off x="0" y="2592"/>
            <a:ext cx="7040880" cy="6858000"/>
          </a:xfrm>
        </p:spPr>
      </p:pic>
      <p:sp>
        <p:nvSpPr>
          <p:cNvPr id="2" name="Rectangle 1"/>
          <p:cNvSpPr/>
          <p:nvPr/>
        </p:nvSpPr>
        <p:spPr>
          <a:xfrm>
            <a:off x="0" y="-37311"/>
            <a:ext cx="4295841" cy="3150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1" name="Content Placeholder 3" descr="Jinotega.jpg"/>
          <p:cNvPicPr>
            <a:picLocks noChangeAspect="1"/>
          </p:cNvPicPr>
          <p:nvPr/>
        </p:nvPicPr>
        <p:blipFill>
          <a:blip r:embed="rId3" cstate="print"/>
          <a:srcRect l="69130" t="73599" r="15953" b="12598"/>
          <a:stretch>
            <a:fillRect/>
          </a:stretch>
        </p:blipFill>
        <p:spPr bwMode="auto">
          <a:xfrm>
            <a:off x="7883525" y="5522913"/>
            <a:ext cx="1260475" cy="1335087"/>
          </a:xfrm>
          <a:prstGeom prst="rect">
            <a:avLst/>
          </a:prstGeom>
          <a:noFill/>
          <a:ln w="9525">
            <a:noFill/>
            <a:miter lim="800000"/>
            <a:headEnd/>
            <a:tailEnd/>
          </a:ln>
        </p:spPr>
      </p:pic>
      <p:sp>
        <p:nvSpPr>
          <p:cNvPr id="7" name="Title 1"/>
          <p:cNvSpPr txBox="1">
            <a:spLocks/>
          </p:cNvSpPr>
          <p:nvPr/>
        </p:nvSpPr>
        <p:spPr>
          <a:xfrm>
            <a:off x="7239000" y="533400"/>
            <a:ext cx="1905000" cy="1143000"/>
          </a:xfrm>
          <a:prstGeom prst="rect">
            <a:avLst/>
          </a:prstGeom>
        </p:spPr>
        <p:txBody>
          <a:bodyPr/>
          <a:lstStyle/>
          <a:p>
            <a:pPr algn="ctr" eaLnBrk="0" hangingPunct="0">
              <a:defRPr/>
            </a:pPr>
            <a:r>
              <a:rPr lang="en-US" sz="2800" kern="0" dirty="0">
                <a:solidFill>
                  <a:srgbClr val="FFCC00"/>
                </a:solidFill>
                <a:latin typeface="+mj-lt"/>
                <a:ea typeface="+mj-ea"/>
                <a:cs typeface="+mj-cs"/>
              </a:rPr>
              <a:t/>
            </a:r>
            <a:br>
              <a:rPr lang="en-US" sz="2800" kern="0" dirty="0">
                <a:solidFill>
                  <a:srgbClr val="FFCC00"/>
                </a:solidFill>
                <a:latin typeface="+mj-lt"/>
                <a:ea typeface="+mj-ea"/>
                <a:cs typeface="+mj-cs"/>
              </a:rPr>
            </a:br>
            <a:r>
              <a:rPr lang="en-US" sz="2800" kern="0" dirty="0">
                <a:solidFill>
                  <a:srgbClr val="FFCC00"/>
                </a:solidFill>
                <a:latin typeface="+mj-lt"/>
                <a:ea typeface="+mj-ea"/>
                <a:cs typeface="+mj-cs"/>
              </a:rPr>
              <a:t/>
            </a:r>
            <a:br>
              <a:rPr lang="en-US" sz="2800" kern="0" dirty="0">
                <a:solidFill>
                  <a:srgbClr val="FFCC00"/>
                </a:solidFill>
                <a:latin typeface="+mj-lt"/>
                <a:ea typeface="+mj-ea"/>
                <a:cs typeface="+mj-cs"/>
              </a:rPr>
            </a:br>
            <a:r>
              <a:rPr lang="en-US" sz="2800" kern="0" dirty="0">
                <a:solidFill>
                  <a:srgbClr val="FFCC00"/>
                </a:solidFill>
                <a:latin typeface="+mj-lt"/>
                <a:ea typeface="+mj-ea"/>
                <a:cs typeface="+mj-cs"/>
              </a:rPr>
              <a:t> </a:t>
            </a:r>
          </a:p>
        </p:txBody>
      </p:sp>
      <p:sp>
        <p:nvSpPr>
          <p:cNvPr id="8" name="Title 1"/>
          <p:cNvSpPr txBox="1">
            <a:spLocks/>
          </p:cNvSpPr>
          <p:nvPr/>
        </p:nvSpPr>
        <p:spPr>
          <a:xfrm>
            <a:off x="6934200" y="-5595"/>
            <a:ext cx="2298420" cy="42959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3600" kern="0" dirty="0" smtClean="0">
              <a:solidFill>
                <a:schemeClr val="tx1"/>
              </a:solidFill>
              <a:latin typeface="Arial" panose="020B0604020202020204" pitchFamily="34" charset="0"/>
              <a:cs typeface="Arial" panose="020B0604020202020204" pitchFamily="34" charset="0"/>
            </a:endParaRPr>
          </a:p>
          <a:p>
            <a:endParaRPr lang="en-US" sz="3600" kern="0" dirty="0">
              <a:solidFill>
                <a:schemeClr val="tx1"/>
              </a:solidFill>
              <a:latin typeface="Arial" panose="020B0604020202020204" pitchFamily="34" charset="0"/>
              <a:cs typeface="Arial" panose="020B0604020202020204" pitchFamily="34" charset="0"/>
            </a:endParaRPr>
          </a:p>
          <a:p>
            <a:endParaRPr lang="es-NI" sz="3600" kern="0" dirty="0">
              <a:solidFill>
                <a:schemeClr val="tx1"/>
              </a:solidFill>
              <a:latin typeface="Arial" panose="020B0604020202020204" pitchFamily="34" charset="0"/>
              <a:cs typeface="Arial" panose="020B0604020202020204" pitchFamily="34" charset="0"/>
            </a:endParaRPr>
          </a:p>
          <a:p>
            <a:r>
              <a:rPr lang="en-US" sz="3200" kern="0" dirty="0">
                <a:solidFill>
                  <a:schemeClr val="tx1"/>
                </a:solidFill>
                <a:latin typeface="Arial" panose="020B0604020202020204" pitchFamily="34" charset="0"/>
                <a:cs typeface="Arial" panose="020B0604020202020204" pitchFamily="34" charset="0"/>
              </a:rPr>
              <a:t>Mayangna</a:t>
            </a:r>
          </a:p>
          <a:p>
            <a:endParaRPr lang="en-US" sz="3600" kern="0" dirty="0">
              <a:solidFill>
                <a:schemeClr val="tx1"/>
              </a:solidFill>
              <a:latin typeface="Arial" panose="020B0604020202020204" pitchFamily="34" charset="0"/>
              <a:cs typeface="Arial" panose="020B0604020202020204" pitchFamily="34" charset="0"/>
            </a:endParaRPr>
          </a:p>
          <a:p>
            <a:r>
              <a:rPr lang="en-US" sz="3200" kern="0" dirty="0" err="1">
                <a:solidFill>
                  <a:schemeClr val="tx1"/>
                </a:solidFill>
                <a:latin typeface="Arial" panose="020B0604020202020204" pitchFamily="34" charset="0"/>
                <a:cs typeface="Arial" panose="020B0604020202020204" pitchFamily="34" charset="0"/>
              </a:rPr>
              <a:t>Moskito</a:t>
            </a:r>
            <a:endParaRPr lang="en-US" sz="3200" kern="0" dirty="0">
              <a:solidFill>
                <a:schemeClr val="tx1"/>
              </a:solidFill>
              <a:latin typeface="Arial" panose="020B0604020202020204" pitchFamily="34" charset="0"/>
              <a:cs typeface="Arial" panose="020B0604020202020204" pitchFamily="34" charset="0"/>
            </a:endParaRPr>
          </a:p>
          <a:p>
            <a:endParaRPr lang="en-US" sz="3600" kern="0" dirty="0" smtClean="0">
              <a:solidFill>
                <a:schemeClr val="tx1"/>
              </a:solidFill>
              <a:latin typeface="Arial" panose="020B0604020202020204" pitchFamily="34" charset="0"/>
              <a:cs typeface="Arial" panose="020B0604020202020204" pitchFamily="34" charset="0"/>
            </a:endParaRPr>
          </a:p>
          <a:p>
            <a:endParaRPr lang="es-NI" sz="3600" kern="0" dirty="0" smtClean="0">
              <a:solidFill>
                <a:srgbClr val="FFC000"/>
              </a:solidFill>
            </a:endParaRPr>
          </a:p>
          <a:p>
            <a:endParaRPr lang="en-US" sz="3600" kern="0" dirty="0" smtClean="0">
              <a:solidFill>
                <a:srgbClr val="FFC000"/>
              </a:solidFill>
            </a:endParaRPr>
          </a:p>
          <a:p>
            <a:endParaRPr lang="en-US" sz="3600" kern="0" dirty="0" smtClean="0">
              <a:solidFill>
                <a:srgbClr val="FFC000"/>
              </a:solidFill>
            </a:endParaRPr>
          </a:p>
          <a:p>
            <a:endParaRPr lang="en-US" sz="2800" kern="0" dirty="0" smtClean="0">
              <a:solidFill>
                <a:srgbClr val="FFC000"/>
              </a:solidFill>
            </a:endParaRPr>
          </a:p>
          <a:p>
            <a:endParaRPr lang="es-NI" sz="3600" kern="0" dirty="0" smtClean="0">
              <a:solidFill>
                <a:srgbClr val="FFC000"/>
              </a:solidFill>
            </a:endParaRPr>
          </a:p>
          <a:p>
            <a:endParaRPr lang="en-US" sz="3600" kern="0" dirty="0">
              <a:solidFill>
                <a:srgbClr val="FFC000"/>
              </a:solidFill>
            </a:endParaRPr>
          </a:p>
          <a:p>
            <a:endParaRPr lang="en-US" sz="3600" kern="0" dirty="0" smtClean="0">
              <a:solidFill>
                <a:srgbClr val="FFC000"/>
              </a:solidFill>
            </a:endParaRPr>
          </a:p>
          <a:p>
            <a:endParaRPr lang="en-US" sz="3600" kern="0" dirty="0" smtClean="0">
              <a:solidFill>
                <a:srgbClr val="FFC000"/>
              </a:solidFill>
            </a:endParaRPr>
          </a:p>
          <a:p>
            <a:endParaRPr lang="en-US" sz="3600" kern="0" dirty="0">
              <a:solidFill>
                <a:srgbClr val="FFC000"/>
              </a:solidFill>
            </a:endParaRPr>
          </a:p>
          <a:p>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t>
            </a:r>
          </a:p>
        </p:txBody>
      </p:sp>
      <p:sp>
        <p:nvSpPr>
          <p:cNvPr id="6" name="Freeform 5"/>
          <p:cNvSpPr/>
          <p:nvPr/>
        </p:nvSpPr>
        <p:spPr>
          <a:xfrm>
            <a:off x="4567192" y="2161229"/>
            <a:ext cx="1511094" cy="3339685"/>
          </a:xfrm>
          <a:custGeom>
            <a:avLst/>
            <a:gdLst>
              <a:gd name="connsiteX0" fmla="*/ 1364566 w 1533378"/>
              <a:gd name="connsiteY0" fmla="*/ 0 h 1983545"/>
              <a:gd name="connsiteX1" fmla="*/ 1336431 w 1533378"/>
              <a:gd name="connsiteY1" fmla="*/ 126609 h 1983545"/>
              <a:gd name="connsiteX2" fmla="*/ 1294227 w 1533378"/>
              <a:gd name="connsiteY2" fmla="*/ 211015 h 1983545"/>
              <a:gd name="connsiteX3" fmla="*/ 1237957 w 1533378"/>
              <a:gd name="connsiteY3" fmla="*/ 309489 h 1983545"/>
              <a:gd name="connsiteX4" fmla="*/ 1195754 w 1533378"/>
              <a:gd name="connsiteY4" fmla="*/ 351692 h 1983545"/>
              <a:gd name="connsiteX5" fmla="*/ 1181686 w 1533378"/>
              <a:gd name="connsiteY5" fmla="*/ 478301 h 1983545"/>
              <a:gd name="connsiteX6" fmla="*/ 1209821 w 1533378"/>
              <a:gd name="connsiteY6" fmla="*/ 576775 h 1983545"/>
              <a:gd name="connsiteX7" fmla="*/ 1294227 w 1533378"/>
              <a:gd name="connsiteY7" fmla="*/ 590843 h 1983545"/>
              <a:gd name="connsiteX8" fmla="*/ 1364566 w 1533378"/>
              <a:gd name="connsiteY8" fmla="*/ 717452 h 1983545"/>
              <a:gd name="connsiteX9" fmla="*/ 1491175 w 1533378"/>
              <a:gd name="connsiteY9" fmla="*/ 787790 h 1983545"/>
              <a:gd name="connsiteX10" fmla="*/ 1533378 w 1533378"/>
              <a:gd name="connsiteY10" fmla="*/ 956603 h 1983545"/>
              <a:gd name="connsiteX11" fmla="*/ 1491175 w 1533378"/>
              <a:gd name="connsiteY11" fmla="*/ 1125415 h 1983545"/>
              <a:gd name="connsiteX12" fmla="*/ 1420837 w 1533378"/>
              <a:gd name="connsiteY12" fmla="*/ 1181686 h 1983545"/>
              <a:gd name="connsiteX13" fmla="*/ 1237957 w 1533378"/>
              <a:gd name="connsiteY13" fmla="*/ 1181686 h 1983545"/>
              <a:gd name="connsiteX14" fmla="*/ 1083212 w 1533378"/>
              <a:gd name="connsiteY14" fmla="*/ 1167618 h 1983545"/>
              <a:gd name="connsiteX15" fmla="*/ 914400 w 1533378"/>
              <a:gd name="connsiteY15" fmla="*/ 1139483 h 1983545"/>
              <a:gd name="connsiteX16" fmla="*/ 745587 w 1533378"/>
              <a:gd name="connsiteY16" fmla="*/ 1139483 h 1983545"/>
              <a:gd name="connsiteX17" fmla="*/ 647114 w 1533378"/>
              <a:gd name="connsiteY17" fmla="*/ 1181686 h 1983545"/>
              <a:gd name="connsiteX18" fmla="*/ 520504 w 1533378"/>
              <a:gd name="connsiteY18" fmla="*/ 1209821 h 1983545"/>
              <a:gd name="connsiteX19" fmla="*/ 436098 w 1533378"/>
              <a:gd name="connsiteY19" fmla="*/ 1280160 h 1983545"/>
              <a:gd name="connsiteX20" fmla="*/ 351692 w 1533378"/>
              <a:gd name="connsiteY20" fmla="*/ 1350498 h 1983545"/>
              <a:gd name="connsiteX21" fmla="*/ 309489 w 1533378"/>
              <a:gd name="connsiteY21" fmla="*/ 1364566 h 1983545"/>
              <a:gd name="connsiteX22" fmla="*/ 225083 w 1533378"/>
              <a:gd name="connsiteY22" fmla="*/ 1378633 h 1983545"/>
              <a:gd name="connsiteX23" fmla="*/ 168812 w 1533378"/>
              <a:gd name="connsiteY23" fmla="*/ 1420837 h 1983545"/>
              <a:gd name="connsiteX24" fmla="*/ 126609 w 1533378"/>
              <a:gd name="connsiteY24" fmla="*/ 1505243 h 1983545"/>
              <a:gd name="connsiteX25" fmla="*/ 126609 w 1533378"/>
              <a:gd name="connsiteY25" fmla="*/ 1575581 h 1983545"/>
              <a:gd name="connsiteX26" fmla="*/ 112541 w 1533378"/>
              <a:gd name="connsiteY26" fmla="*/ 1688123 h 1983545"/>
              <a:gd name="connsiteX27" fmla="*/ 56271 w 1533378"/>
              <a:gd name="connsiteY27" fmla="*/ 1800664 h 1983545"/>
              <a:gd name="connsiteX28" fmla="*/ 42203 w 1533378"/>
              <a:gd name="connsiteY28" fmla="*/ 1871003 h 1983545"/>
              <a:gd name="connsiteX29" fmla="*/ 28135 w 1533378"/>
              <a:gd name="connsiteY29" fmla="*/ 1899138 h 1983545"/>
              <a:gd name="connsiteX30" fmla="*/ 14067 w 1533378"/>
              <a:gd name="connsiteY30" fmla="*/ 1969477 h 1983545"/>
              <a:gd name="connsiteX31" fmla="*/ 0 w 1533378"/>
              <a:gd name="connsiteY31" fmla="*/ 1983544 h 1983545"/>
              <a:gd name="connsiteX0" fmla="*/ 1364566 w 1685616"/>
              <a:gd name="connsiteY0" fmla="*/ 0 h 1983544"/>
              <a:gd name="connsiteX1" fmla="*/ 1336431 w 1685616"/>
              <a:gd name="connsiteY1" fmla="*/ 126609 h 1983544"/>
              <a:gd name="connsiteX2" fmla="*/ 1294227 w 1685616"/>
              <a:gd name="connsiteY2" fmla="*/ 211015 h 1983544"/>
              <a:gd name="connsiteX3" fmla="*/ 1237957 w 1685616"/>
              <a:gd name="connsiteY3" fmla="*/ 309489 h 1983544"/>
              <a:gd name="connsiteX4" fmla="*/ 1195754 w 1685616"/>
              <a:gd name="connsiteY4" fmla="*/ 351692 h 1983544"/>
              <a:gd name="connsiteX5" fmla="*/ 1181686 w 1685616"/>
              <a:gd name="connsiteY5" fmla="*/ 478301 h 1983544"/>
              <a:gd name="connsiteX6" fmla="*/ 1209821 w 1685616"/>
              <a:gd name="connsiteY6" fmla="*/ 576775 h 1983544"/>
              <a:gd name="connsiteX7" fmla="*/ 1294227 w 1685616"/>
              <a:gd name="connsiteY7" fmla="*/ 590843 h 1983544"/>
              <a:gd name="connsiteX8" fmla="*/ 1364566 w 1685616"/>
              <a:gd name="connsiteY8" fmla="*/ 717452 h 1983544"/>
              <a:gd name="connsiteX9" fmla="*/ 1491175 w 1685616"/>
              <a:gd name="connsiteY9" fmla="*/ 787790 h 1983544"/>
              <a:gd name="connsiteX10" fmla="*/ 1685616 w 1685616"/>
              <a:gd name="connsiteY10" fmla="*/ 1042726 h 1983544"/>
              <a:gd name="connsiteX11" fmla="*/ 1491175 w 1685616"/>
              <a:gd name="connsiteY11" fmla="*/ 1125415 h 1983544"/>
              <a:gd name="connsiteX12" fmla="*/ 1420837 w 1685616"/>
              <a:gd name="connsiteY12" fmla="*/ 1181686 h 1983544"/>
              <a:gd name="connsiteX13" fmla="*/ 1237957 w 1685616"/>
              <a:gd name="connsiteY13" fmla="*/ 1181686 h 1983544"/>
              <a:gd name="connsiteX14" fmla="*/ 1083212 w 1685616"/>
              <a:gd name="connsiteY14" fmla="*/ 1167618 h 1983544"/>
              <a:gd name="connsiteX15" fmla="*/ 914400 w 1685616"/>
              <a:gd name="connsiteY15" fmla="*/ 1139483 h 1983544"/>
              <a:gd name="connsiteX16" fmla="*/ 745587 w 1685616"/>
              <a:gd name="connsiteY16" fmla="*/ 1139483 h 1983544"/>
              <a:gd name="connsiteX17" fmla="*/ 647114 w 1685616"/>
              <a:gd name="connsiteY17" fmla="*/ 1181686 h 1983544"/>
              <a:gd name="connsiteX18" fmla="*/ 520504 w 1685616"/>
              <a:gd name="connsiteY18" fmla="*/ 1209821 h 1983544"/>
              <a:gd name="connsiteX19" fmla="*/ 436098 w 1685616"/>
              <a:gd name="connsiteY19" fmla="*/ 1280160 h 1983544"/>
              <a:gd name="connsiteX20" fmla="*/ 351692 w 1685616"/>
              <a:gd name="connsiteY20" fmla="*/ 1350498 h 1983544"/>
              <a:gd name="connsiteX21" fmla="*/ 309489 w 1685616"/>
              <a:gd name="connsiteY21" fmla="*/ 1364566 h 1983544"/>
              <a:gd name="connsiteX22" fmla="*/ 225083 w 1685616"/>
              <a:gd name="connsiteY22" fmla="*/ 1378633 h 1983544"/>
              <a:gd name="connsiteX23" fmla="*/ 168812 w 1685616"/>
              <a:gd name="connsiteY23" fmla="*/ 1420837 h 1983544"/>
              <a:gd name="connsiteX24" fmla="*/ 126609 w 1685616"/>
              <a:gd name="connsiteY24" fmla="*/ 1505243 h 1983544"/>
              <a:gd name="connsiteX25" fmla="*/ 126609 w 1685616"/>
              <a:gd name="connsiteY25" fmla="*/ 1575581 h 1983544"/>
              <a:gd name="connsiteX26" fmla="*/ 112541 w 1685616"/>
              <a:gd name="connsiteY26" fmla="*/ 1688123 h 1983544"/>
              <a:gd name="connsiteX27" fmla="*/ 56271 w 1685616"/>
              <a:gd name="connsiteY27" fmla="*/ 1800664 h 1983544"/>
              <a:gd name="connsiteX28" fmla="*/ 42203 w 1685616"/>
              <a:gd name="connsiteY28" fmla="*/ 1871003 h 1983544"/>
              <a:gd name="connsiteX29" fmla="*/ 28135 w 1685616"/>
              <a:gd name="connsiteY29" fmla="*/ 1899138 h 1983544"/>
              <a:gd name="connsiteX30" fmla="*/ 14067 w 1685616"/>
              <a:gd name="connsiteY30" fmla="*/ 1969477 h 1983544"/>
              <a:gd name="connsiteX31" fmla="*/ 0 w 1685616"/>
              <a:gd name="connsiteY31" fmla="*/ 1983544 h 1983544"/>
              <a:gd name="connsiteX0" fmla="*/ 1364566 w 1836560"/>
              <a:gd name="connsiteY0" fmla="*/ 0 h 1983544"/>
              <a:gd name="connsiteX1" fmla="*/ 1336431 w 1836560"/>
              <a:gd name="connsiteY1" fmla="*/ 126609 h 1983544"/>
              <a:gd name="connsiteX2" fmla="*/ 1294227 w 1836560"/>
              <a:gd name="connsiteY2" fmla="*/ 211015 h 1983544"/>
              <a:gd name="connsiteX3" fmla="*/ 1237957 w 1836560"/>
              <a:gd name="connsiteY3" fmla="*/ 309489 h 1983544"/>
              <a:gd name="connsiteX4" fmla="*/ 1195754 w 1836560"/>
              <a:gd name="connsiteY4" fmla="*/ 351692 h 1983544"/>
              <a:gd name="connsiteX5" fmla="*/ 1181686 w 1836560"/>
              <a:gd name="connsiteY5" fmla="*/ 478301 h 1983544"/>
              <a:gd name="connsiteX6" fmla="*/ 1209821 w 1836560"/>
              <a:gd name="connsiteY6" fmla="*/ 576775 h 1983544"/>
              <a:gd name="connsiteX7" fmla="*/ 1294227 w 1836560"/>
              <a:gd name="connsiteY7" fmla="*/ 590843 h 1983544"/>
              <a:gd name="connsiteX8" fmla="*/ 1364566 w 1836560"/>
              <a:gd name="connsiteY8" fmla="*/ 717452 h 1983544"/>
              <a:gd name="connsiteX9" fmla="*/ 1824375 w 1836560"/>
              <a:gd name="connsiteY9" fmla="*/ 1216879 h 1983544"/>
              <a:gd name="connsiteX10" fmla="*/ 1685616 w 1836560"/>
              <a:gd name="connsiteY10" fmla="*/ 1042726 h 1983544"/>
              <a:gd name="connsiteX11" fmla="*/ 1491175 w 1836560"/>
              <a:gd name="connsiteY11" fmla="*/ 1125415 h 1983544"/>
              <a:gd name="connsiteX12" fmla="*/ 1420837 w 1836560"/>
              <a:gd name="connsiteY12" fmla="*/ 1181686 h 1983544"/>
              <a:gd name="connsiteX13" fmla="*/ 1237957 w 1836560"/>
              <a:gd name="connsiteY13" fmla="*/ 1181686 h 1983544"/>
              <a:gd name="connsiteX14" fmla="*/ 1083212 w 1836560"/>
              <a:gd name="connsiteY14" fmla="*/ 1167618 h 1983544"/>
              <a:gd name="connsiteX15" fmla="*/ 914400 w 1836560"/>
              <a:gd name="connsiteY15" fmla="*/ 1139483 h 1983544"/>
              <a:gd name="connsiteX16" fmla="*/ 745587 w 1836560"/>
              <a:gd name="connsiteY16" fmla="*/ 1139483 h 1983544"/>
              <a:gd name="connsiteX17" fmla="*/ 647114 w 1836560"/>
              <a:gd name="connsiteY17" fmla="*/ 1181686 h 1983544"/>
              <a:gd name="connsiteX18" fmla="*/ 520504 w 1836560"/>
              <a:gd name="connsiteY18" fmla="*/ 1209821 h 1983544"/>
              <a:gd name="connsiteX19" fmla="*/ 436098 w 1836560"/>
              <a:gd name="connsiteY19" fmla="*/ 1280160 h 1983544"/>
              <a:gd name="connsiteX20" fmla="*/ 351692 w 1836560"/>
              <a:gd name="connsiteY20" fmla="*/ 1350498 h 1983544"/>
              <a:gd name="connsiteX21" fmla="*/ 309489 w 1836560"/>
              <a:gd name="connsiteY21" fmla="*/ 1364566 h 1983544"/>
              <a:gd name="connsiteX22" fmla="*/ 225083 w 1836560"/>
              <a:gd name="connsiteY22" fmla="*/ 1378633 h 1983544"/>
              <a:gd name="connsiteX23" fmla="*/ 168812 w 1836560"/>
              <a:gd name="connsiteY23" fmla="*/ 1420837 h 1983544"/>
              <a:gd name="connsiteX24" fmla="*/ 126609 w 1836560"/>
              <a:gd name="connsiteY24" fmla="*/ 1505243 h 1983544"/>
              <a:gd name="connsiteX25" fmla="*/ 126609 w 1836560"/>
              <a:gd name="connsiteY25" fmla="*/ 1575581 h 1983544"/>
              <a:gd name="connsiteX26" fmla="*/ 112541 w 1836560"/>
              <a:gd name="connsiteY26" fmla="*/ 1688123 h 1983544"/>
              <a:gd name="connsiteX27" fmla="*/ 56271 w 1836560"/>
              <a:gd name="connsiteY27" fmla="*/ 1800664 h 1983544"/>
              <a:gd name="connsiteX28" fmla="*/ 42203 w 1836560"/>
              <a:gd name="connsiteY28" fmla="*/ 1871003 h 1983544"/>
              <a:gd name="connsiteX29" fmla="*/ 28135 w 1836560"/>
              <a:gd name="connsiteY29" fmla="*/ 1899138 h 1983544"/>
              <a:gd name="connsiteX30" fmla="*/ 14067 w 1836560"/>
              <a:gd name="connsiteY30" fmla="*/ 1969477 h 1983544"/>
              <a:gd name="connsiteX31" fmla="*/ 0 w 1836560"/>
              <a:gd name="connsiteY31" fmla="*/ 1983544 h 1983544"/>
              <a:gd name="connsiteX0" fmla="*/ 1364566 w 1825211"/>
              <a:gd name="connsiteY0" fmla="*/ 0 h 1983544"/>
              <a:gd name="connsiteX1" fmla="*/ 1336431 w 1825211"/>
              <a:gd name="connsiteY1" fmla="*/ 126609 h 1983544"/>
              <a:gd name="connsiteX2" fmla="*/ 1294227 w 1825211"/>
              <a:gd name="connsiteY2" fmla="*/ 211015 h 1983544"/>
              <a:gd name="connsiteX3" fmla="*/ 1237957 w 1825211"/>
              <a:gd name="connsiteY3" fmla="*/ 309489 h 1983544"/>
              <a:gd name="connsiteX4" fmla="*/ 1195754 w 1825211"/>
              <a:gd name="connsiteY4" fmla="*/ 351692 h 1983544"/>
              <a:gd name="connsiteX5" fmla="*/ 1181686 w 1825211"/>
              <a:gd name="connsiteY5" fmla="*/ 478301 h 1983544"/>
              <a:gd name="connsiteX6" fmla="*/ 1209821 w 1825211"/>
              <a:gd name="connsiteY6" fmla="*/ 576775 h 1983544"/>
              <a:gd name="connsiteX7" fmla="*/ 1294227 w 1825211"/>
              <a:gd name="connsiteY7" fmla="*/ 590843 h 1983544"/>
              <a:gd name="connsiteX8" fmla="*/ 1621585 w 1825211"/>
              <a:gd name="connsiteY8" fmla="*/ 1308501 h 1983544"/>
              <a:gd name="connsiteX9" fmla="*/ 1824375 w 1825211"/>
              <a:gd name="connsiteY9" fmla="*/ 1216879 h 1983544"/>
              <a:gd name="connsiteX10" fmla="*/ 1685616 w 1825211"/>
              <a:gd name="connsiteY10" fmla="*/ 1042726 h 1983544"/>
              <a:gd name="connsiteX11" fmla="*/ 1491175 w 1825211"/>
              <a:gd name="connsiteY11" fmla="*/ 1125415 h 1983544"/>
              <a:gd name="connsiteX12" fmla="*/ 1420837 w 1825211"/>
              <a:gd name="connsiteY12" fmla="*/ 1181686 h 1983544"/>
              <a:gd name="connsiteX13" fmla="*/ 1237957 w 1825211"/>
              <a:gd name="connsiteY13" fmla="*/ 1181686 h 1983544"/>
              <a:gd name="connsiteX14" fmla="*/ 1083212 w 1825211"/>
              <a:gd name="connsiteY14" fmla="*/ 1167618 h 1983544"/>
              <a:gd name="connsiteX15" fmla="*/ 914400 w 1825211"/>
              <a:gd name="connsiteY15" fmla="*/ 1139483 h 1983544"/>
              <a:gd name="connsiteX16" fmla="*/ 745587 w 1825211"/>
              <a:gd name="connsiteY16" fmla="*/ 1139483 h 1983544"/>
              <a:gd name="connsiteX17" fmla="*/ 647114 w 1825211"/>
              <a:gd name="connsiteY17" fmla="*/ 1181686 h 1983544"/>
              <a:gd name="connsiteX18" fmla="*/ 520504 w 1825211"/>
              <a:gd name="connsiteY18" fmla="*/ 1209821 h 1983544"/>
              <a:gd name="connsiteX19" fmla="*/ 436098 w 1825211"/>
              <a:gd name="connsiteY19" fmla="*/ 1280160 h 1983544"/>
              <a:gd name="connsiteX20" fmla="*/ 351692 w 1825211"/>
              <a:gd name="connsiteY20" fmla="*/ 1350498 h 1983544"/>
              <a:gd name="connsiteX21" fmla="*/ 309489 w 1825211"/>
              <a:gd name="connsiteY21" fmla="*/ 1364566 h 1983544"/>
              <a:gd name="connsiteX22" fmla="*/ 225083 w 1825211"/>
              <a:gd name="connsiteY22" fmla="*/ 1378633 h 1983544"/>
              <a:gd name="connsiteX23" fmla="*/ 168812 w 1825211"/>
              <a:gd name="connsiteY23" fmla="*/ 1420837 h 1983544"/>
              <a:gd name="connsiteX24" fmla="*/ 126609 w 1825211"/>
              <a:gd name="connsiteY24" fmla="*/ 1505243 h 1983544"/>
              <a:gd name="connsiteX25" fmla="*/ 126609 w 1825211"/>
              <a:gd name="connsiteY25" fmla="*/ 1575581 h 1983544"/>
              <a:gd name="connsiteX26" fmla="*/ 112541 w 1825211"/>
              <a:gd name="connsiteY26" fmla="*/ 1688123 h 1983544"/>
              <a:gd name="connsiteX27" fmla="*/ 56271 w 1825211"/>
              <a:gd name="connsiteY27" fmla="*/ 1800664 h 1983544"/>
              <a:gd name="connsiteX28" fmla="*/ 42203 w 1825211"/>
              <a:gd name="connsiteY28" fmla="*/ 1871003 h 1983544"/>
              <a:gd name="connsiteX29" fmla="*/ 28135 w 1825211"/>
              <a:gd name="connsiteY29" fmla="*/ 1899138 h 1983544"/>
              <a:gd name="connsiteX30" fmla="*/ 14067 w 1825211"/>
              <a:gd name="connsiteY30" fmla="*/ 1969477 h 1983544"/>
              <a:gd name="connsiteX31" fmla="*/ 0 w 1825211"/>
              <a:gd name="connsiteY31" fmla="*/ 1983544 h 1983544"/>
              <a:gd name="connsiteX0" fmla="*/ 1364566 w 1724054"/>
              <a:gd name="connsiteY0" fmla="*/ 0 h 1983544"/>
              <a:gd name="connsiteX1" fmla="*/ 1336431 w 1724054"/>
              <a:gd name="connsiteY1" fmla="*/ 126609 h 1983544"/>
              <a:gd name="connsiteX2" fmla="*/ 1294227 w 1724054"/>
              <a:gd name="connsiteY2" fmla="*/ 211015 h 1983544"/>
              <a:gd name="connsiteX3" fmla="*/ 1237957 w 1724054"/>
              <a:gd name="connsiteY3" fmla="*/ 309489 h 1983544"/>
              <a:gd name="connsiteX4" fmla="*/ 1195754 w 1724054"/>
              <a:gd name="connsiteY4" fmla="*/ 351692 h 1983544"/>
              <a:gd name="connsiteX5" fmla="*/ 1181686 w 1724054"/>
              <a:gd name="connsiteY5" fmla="*/ 478301 h 1983544"/>
              <a:gd name="connsiteX6" fmla="*/ 1209821 w 1724054"/>
              <a:gd name="connsiteY6" fmla="*/ 576775 h 1983544"/>
              <a:gd name="connsiteX7" fmla="*/ 1294227 w 1724054"/>
              <a:gd name="connsiteY7" fmla="*/ 590843 h 1983544"/>
              <a:gd name="connsiteX8" fmla="*/ 1621585 w 1724054"/>
              <a:gd name="connsiteY8" fmla="*/ 1308501 h 1983544"/>
              <a:gd name="connsiteX9" fmla="*/ 1719434 w 1724054"/>
              <a:gd name="connsiteY9" fmla="*/ 1217344 h 1983544"/>
              <a:gd name="connsiteX10" fmla="*/ 1685616 w 1724054"/>
              <a:gd name="connsiteY10" fmla="*/ 1042726 h 1983544"/>
              <a:gd name="connsiteX11" fmla="*/ 1491175 w 1724054"/>
              <a:gd name="connsiteY11" fmla="*/ 1125415 h 1983544"/>
              <a:gd name="connsiteX12" fmla="*/ 1420837 w 1724054"/>
              <a:gd name="connsiteY12" fmla="*/ 1181686 h 1983544"/>
              <a:gd name="connsiteX13" fmla="*/ 1237957 w 1724054"/>
              <a:gd name="connsiteY13" fmla="*/ 1181686 h 1983544"/>
              <a:gd name="connsiteX14" fmla="*/ 1083212 w 1724054"/>
              <a:gd name="connsiteY14" fmla="*/ 1167618 h 1983544"/>
              <a:gd name="connsiteX15" fmla="*/ 914400 w 1724054"/>
              <a:gd name="connsiteY15" fmla="*/ 1139483 h 1983544"/>
              <a:gd name="connsiteX16" fmla="*/ 745587 w 1724054"/>
              <a:gd name="connsiteY16" fmla="*/ 1139483 h 1983544"/>
              <a:gd name="connsiteX17" fmla="*/ 647114 w 1724054"/>
              <a:gd name="connsiteY17" fmla="*/ 1181686 h 1983544"/>
              <a:gd name="connsiteX18" fmla="*/ 520504 w 1724054"/>
              <a:gd name="connsiteY18" fmla="*/ 1209821 h 1983544"/>
              <a:gd name="connsiteX19" fmla="*/ 436098 w 1724054"/>
              <a:gd name="connsiteY19" fmla="*/ 1280160 h 1983544"/>
              <a:gd name="connsiteX20" fmla="*/ 351692 w 1724054"/>
              <a:gd name="connsiteY20" fmla="*/ 1350498 h 1983544"/>
              <a:gd name="connsiteX21" fmla="*/ 309489 w 1724054"/>
              <a:gd name="connsiteY21" fmla="*/ 1364566 h 1983544"/>
              <a:gd name="connsiteX22" fmla="*/ 225083 w 1724054"/>
              <a:gd name="connsiteY22" fmla="*/ 1378633 h 1983544"/>
              <a:gd name="connsiteX23" fmla="*/ 168812 w 1724054"/>
              <a:gd name="connsiteY23" fmla="*/ 1420837 h 1983544"/>
              <a:gd name="connsiteX24" fmla="*/ 126609 w 1724054"/>
              <a:gd name="connsiteY24" fmla="*/ 1505243 h 1983544"/>
              <a:gd name="connsiteX25" fmla="*/ 126609 w 1724054"/>
              <a:gd name="connsiteY25" fmla="*/ 1575581 h 1983544"/>
              <a:gd name="connsiteX26" fmla="*/ 112541 w 1724054"/>
              <a:gd name="connsiteY26" fmla="*/ 1688123 h 1983544"/>
              <a:gd name="connsiteX27" fmla="*/ 56271 w 1724054"/>
              <a:gd name="connsiteY27" fmla="*/ 1800664 h 1983544"/>
              <a:gd name="connsiteX28" fmla="*/ 42203 w 1724054"/>
              <a:gd name="connsiteY28" fmla="*/ 1871003 h 1983544"/>
              <a:gd name="connsiteX29" fmla="*/ 28135 w 1724054"/>
              <a:gd name="connsiteY29" fmla="*/ 1899138 h 1983544"/>
              <a:gd name="connsiteX30" fmla="*/ 14067 w 1724054"/>
              <a:gd name="connsiteY30" fmla="*/ 1969477 h 1983544"/>
              <a:gd name="connsiteX31" fmla="*/ 0 w 1724054"/>
              <a:gd name="connsiteY31" fmla="*/ 1983544 h 1983544"/>
              <a:gd name="connsiteX0" fmla="*/ 1364566 w 1722009"/>
              <a:gd name="connsiteY0" fmla="*/ 0 h 1983544"/>
              <a:gd name="connsiteX1" fmla="*/ 1336431 w 1722009"/>
              <a:gd name="connsiteY1" fmla="*/ 126609 h 1983544"/>
              <a:gd name="connsiteX2" fmla="*/ 1294227 w 1722009"/>
              <a:gd name="connsiteY2" fmla="*/ 211015 h 1983544"/>
              <a:gd name="connsiteX3" fmla="*/ 1237957 w 1722009"/>
              <a:gd name="connsiteY3" fmla="*/ 309489 h 1983544"/>
              <a:gd name="connsiteX4" fmla="*/ 1195754 w 1722009"/>
              <a:gd name="connsiteY4" fmla="*/ 351692 h 1983544"/>
              <a:gd name="connsiteX5" fmla="*/ 1181686 w 1722009"/>
              <a:gd name="connsiteY5" fmla="*/ 478301 h 1983544"/>
              <a:gd name="connsiteX6" fmla="*/ 1209821 w 1722009"/>
              <a:gd name="connsiteY6" fmla="*/ 576775 h 1983544"/>
              <a:gd name="connsiteX7" fmla="*/ 1294227 w 1722009"/>
              <a:gd name="connsiteY7" fmla="*/ 590843 h 1983544"/>
              <a:gd name="connsiteX8" fmla="*/ 1650001 w 1722009"/>
              <a:gd name="connsiteY8" fmla="*/ 1356644 h 1983544"/>
              <a:gd name="connsiteX9" fmla="*/ 1719434 w 1722009"/>
              <a:gd name="connsiteY9" fmla="*/ 1217344 h 1983544"/>
              <a:gd name="connsiteX10" fmla="*/ 1685616 w 1722009"/>
              <a:gd name="connsiteY10" fmla="*/ 1042726 h 1983544"/>
              <a:gd name="connsiteX11" fmla="*/ 1491175 w 1722009"/>
              <a:gd name="connsiteY11" fmla="*/ 1125415 h 1983544"/>
              <a:gd name="connsiteX12" fmla="*/ 1420837 w 1722009"/>
              <a:gd name="connsiteY12" fmla="*/ 1181686 h 1983544"/>
              <a:gd name="connsiteX13" fmla="*/ 1237957 w 1722009"/>
              <a:gd name="connsiteY13" fmla="*/ 1181686 h 1983544"/>
              <a:gd name="connsiteX14" fmla="*/ 1083212 w 1722009"/>
              <a:gd name="connsiteY14" fmla="*/ 1167618 h 1983544"/>
              <a:gd name="connsiteX15" fmla="*/ 914400 w 1722009"/>
              <a:gd name="connsiteY15" fmla="*/ 1139483 h 1983544"/>
              <a:gd name="connsiteX16" fmla="*/ 745587 w 1722009"/>
              <a:gd name="connsiteY16" fmla="*/ 1139483 h 1983544"/>
              <a:gd name="connsiteX17" fmla="*/ 647114 w 1722009"/>
              <a:gd name="connsiteY17" fmla="*/ 1181686 h 1983544"/>
              <a:gd name="connsiteX18" fmla="*/ 520504 w 1722009"/>
              <a:gd name="connsiteY18" fmla="*/ 1209821 h 1983544"/>
              <a:gd name="connsiteX19" fmla="*/ 436098 w 1722009"/>
              <a:gd name="connsiteY19" fmla="*/ 1280160 h 1983544"/>
              <a:gd name="connsiteX20" fmla="*/ 351692 w 1722009"/>
              <a:gd name="connsiteY20" fmla="*/ 1350498 h 1983544"/>
              <a:gd name="connsiteX21" fmla="*/ 309489 w 1722009"/>
              <a:gd name="connsiteY21" fmla="*/ 1364566 h 1983544"/>
              <a:gd name="connsiteX22" fmla="*/ 225083 w 1722009"/>
              <a:gd name="connsiteY22" fmla="*/ 1378633 h 1983544"/>
              <a:gd name="connsiteX23" fmla="*/ 168812 w 1722009"/>
              <a:gd name="connsiteY23" fmla="*/ 1420837 h 1983544"/>
              <a:gd name="connsiteX24" fmla="*/ 126609 w 1722009"/>
              <a:gd name="connsiteY24" fmla="*/ 1505243 h 1983544"/>
              <a:gd name="connsiteX25" fmla="*/ 126609 w 1722009"/>
              <a:gd name="connsiteY25" fmla="*/ 1575581 h 1983544"/>
              <a:gd name="connsiteX26" fmla="*/ 112541 w 1722009"/>
              <a:gd name="connsiteY26" fmla="*/ 1688123 h 1983544"/>
              <a:gd name="connsiteX27" fmla="*/ 56271 w 1722009"/>
              <a:gd name="connsiteY27" fmla="*/ 1800664 h 1983544"/>
              <a:gd name="connsiteX28" fmla="*/ 42203 w 1722009"/>
              <a:gd name="connsiteY28" fmla="*/ 1871003 h 1983544"/>
              <a:gd name="connsiteX29" fmla="*/ 28135 w 1722009"/>
              <a:gd name="connsiteY29" fmla="*/ 1899138 h 1983544"/>
              <a:gd name="connsiteX30" fmla="*/ 14067 w 1722009"/>
              <a:gd name="connsiteY30" fmla="*/ 1969477 h 1983544"/>
              <a:gd name="connsiteX31" fmla="*/ 0 w 1722009"/>
              <a:gd name="connsiteY31" fmla="*/ 1983544 h 1983544"/>
              <a:gd name="connsiteX0" fmla="*/ 1364566 w 1693084"/>
              <a:gd name="connsiteY0" fmla="*/ 0 h 1983544"/>
              <a:gd name="connsiteX1" fmla="*/ 1336431 w 1693084"/>
              <a:gd name="connsiteY1" fmla="*/ 126609 h 1983544"/>
              <a:gd name="connsiteX2" fmla="*/ 1294227 w 1693084"/>
              <a:gd name="connsiteY2" fmla="*/ 211015 h 1983544"/>
              <a:gd name="connsiteX3" fmla="*/ 1237957 w 1693084"/>
              <a:gd name="connsiteY3" fmla="*/ 309489 h 1983544"/>
              <a:gd name="connsiteX4" fmla="*/ 1195754 w 1693084"/>
              <a:gd name="connsiteY4" fmla="*/ 351692 h 1983544"/>
              <a:gd name="connsiteX5" fmla="*/ 1181686 w 1693084"/>
              <a:gd name="connsiteY5" fmla="*/ 478301 h 1983544"/>
              <a:gd name="connsiteX6" fmla="*/ 1209821 w 1693084"/>
              <a:gd name="connsiteY6" fmla="*/ 576775 h 1983544"/>
              <a:gd name="connsiteX7" fmla="*/ 1294227 w 1693084"/>
              <a:gd name="connsiteY7" fmla="*/ 590843 h 1983544"/>
              <a:gd name="connsiteX8" fmla="*/ 1650001 w 1693084"/>
              <a:gd name="connsiteY8" fmla="*/ 1356644 h 1983544"/>
              <a:gd name="connsiteX9" fmla="*/ 1652600 w 1693084"/>
              <a:gd name="connsiteY9" fmla="*/ 1208280 h 1983544"/>
              <a:gd name="connsiteX10" fmla="*/ 1685616 w 1693084"/>
              <a:gd name="connsiteY10" fmla="*/ 1042726 h 1983544"/>
              <a:gd name="connsiteX11" fmla="*/ 1491175 w 1693084"/>
              <a:gd name="connsiteY11" fmla="*/ 1125415 h 1983544"/>
              <a:gd name="connsiteX12" fmla="*/ 1420837 w 1693084"/>
              <a:gd name="connsiteY12" fmla="*/ 1181686 h 1983544"/>
              <a:gd name="connsiteX13" fmla="*/ 1237957 w 1693084"/>
              <a:gd name="connsiteY13" fmla="*/ 1181686 h 1983544"/>
              <a:gd name="connsiteX14" fmla="*/ 1083212 w 1693084"/>
              <a:gd name="connsiteY14" fmla="*/ 1167618 h 1983544"/>
              <a:gd name="connsiteX15" fmla="*/ 914400 w 1693084"/>
              <a:gd name="connsiteY15" fmla="*/ 1139483 h 1983544"/>
              <a:gd name="connsiteX16" fmla="*/ 745587 w 1693084"/>
              <a:gd name="connsiteY16" fmla="*/ 1139483 h 1983544"/>
              <a:gd name="connsiteX17" fmla="*/ 647114 w 1693084"/>
              <a:gd name="connsiteY17" fmla="*/ 1181686 h 1983544"/>
              <a:gd name="connsiteX18" fmla="*/ 520504 w 1693084"/>
              <a:gd name="connsiteY18" fmla="*/ 1209821 h 1983544"/>
              <a:gd name="connsiteX19" fmla="*/ 436098 w 1693084"/>
              <a:gd name="connsiteY19" fmla="*/ 1280160 h 1983544"/>
              <a:gd name="connsiteX20" fmla="*/ 351692 w 1693084"/>
              <a:gd name="connsiteY20" fmla="*/ 1350498 h 1983544"/>
              <a:gd name="connsiteX21" fmla="*/ 309489 w 1693084"/>
              <a:gd name="connsiteY21" fmla="*/ 1364566 h 1983544"/>
              <a:gd name="connsiteX22" fmla="*/ 225083 w 1693084"/>
              <a:gd name="connsiteY22" fmla="*/ 1378633 h 1983544"/>
              <a:gd name="connsiteX23" fmla="*/ 168812 w 1693084"/>
              <a:gd name="connsiteY23" fmla="*/ 1420837 h 1983544"/>
              <a:gd name="connsiteX24" fmla="*/ 126609 w 1693084"/>
              <a:gd name="connsiteY24" fmla="*/ 1505243 h 1983544"/>
              <a:gd name="connsiteX25" fmla="*/ 126609 w 1693084"/>
              <a:gd name="connsiteY25" fmla="*/ 1575581 h 1983544"/>
              <a:gd name="connsiteX26" fmla="*/ 112541 w 1693084"/>
              <a:gd name="connsiteY26" fmla="*/ 1688123 h 1983544"/>
              <a:gd name="connsiteX27" fmla="*/ 56271 w 1693084"/>
              <a:gd name="connsiteY27" fmla="*/ 1800664 h 1983544"/>
              <a:gd name="connsiteX28" fmla="*/ 42203 w 1693084"/>
              <a:gd name="connsiteY28" fmla="*/ 1871003 h 1983544"/>
              <a:gd name="connsiteX29" fmla="*/ 28135 w 1693084"/>
              <a:gd name="connsiteY29" fmla="*/ 1899138 h 1983544"/>
              <a:gd name="connsiteX30" fmla="*/ 14067 w 1693084"/>
              <a:gd name="connsiteY30" fmla="*/ 1969477 h 1983544"/>
              <a:gd name="connsiteX31" fmla="*/ 0 w 1693084"/>
              <a:gd name="connsiteY31" fmla="*/ 1983544 h 1983544"/>
              <a:gd name="connsiteX0" fmla="*/ 1364566 w 1703413"/>
              <a:gd name="connsiteY0" fmla="*/ 0 h 1983544"/>
              <a:gd name="connsiteX1" fmla="*/ 1336431 w 1703413"/>
              <a:gd name="connsiteY1" fmla="*/ 126609 h 1983544"/>
              <a:gd name="connsiteX2" fmla="*/ 1294227 w 1703413"/>
              <a:gd name="connsiteY2" fmla="*/ 211015 h 1983544"/>
              <a:gd name="connsiteX3" fmla="*/ 1237957 w 1703413"/>
              <a:gd name="connsiteY3" fmla="*/ 309489 h 1983544"/>
              <a:gd name="connsiteX4" fmla="*/ 1195754 w 1703413"/>
              <a:gd name="connsiteY4" fmla="*/ 351692 h 1983544"/>
              <a:gd name="connsiteX5" fmla="*/ 1181686 w 1703413"/>
              <a:gd name="connsiteY5" fmla="*/ 478301 h 1983544"/>
              <a:gd name="connsiteX6" fmla="*/ 1209821 w 1703413"/>
              <a:gd name="connsiteY6" fmla="*/ 576775 h 1983544"/>
              <a:gd name="connsiteX7" fmla="*/ 1294227 w 1703413"/>
              <a:gd name="connsiteY7" fmla="*/ 590843 h 1983544"/>
              <a:gd name="connsiteX8" fmla="*/ 1650001 w 1703413"/>
              <a:gd name="connsiteY8" fmla="*/ 1356644 h 1983544"/>
              <a:gd name="connsiteX9" fmla="*/ 1690537 w 1703413"/>
              <a:gd name="connsiteY9" fmla="*/ 1208741 h 1983544"/>
              <a:gd name="connsiteX10" fmla="*/ 1685616 w 1703413"/>
              <a:gd name="connsiteY10" fmla="*/ 1042726 h 1983544"/>
              <a:gd name="connsiteX11" fmla="*/ 1491175 w 1703413"/>
              <a:gd name="connsiteY11" fmla="*/ 1125415 h 1983544"/>
              <a:gd name="connsiteX12" fmla="*/ 1420837 w 1703413"/>
              <a:gd name="connsiteY12" fmla="*/ 1181686 h 1983544"/>
              <a:gd name="connsiteX13" fmla="*/ 1237957 w 1703413"/>
              <a:gd name="connsiteY13" fmla="*/ 1181686 h 1983544"/>
              <a:gd name="connsiteX14" fmla="*/ 1083212 w 1703413"/>
              <a:gd name="connsiteY14" fmla="*/ 1167618 h 1983544"/>
              <a:gd name="connsiteX15" fmla="*/ 914400 w 1703413"/>
              <a:gd name="connsiteY15" fmla="*/ 1139483 h 1983544"/>
              <a:gd name="connsiteX16" fmla="*/ 745587 w 1703413"/>
              <a:gd name="connsiteY16" fmla="*/ 1139483 h 1983544"/>
              <a:gd name="connsiteX17" fmla="*/ 647114 w 1703413"/>
              <a:gd name="connsiteY17" fmla="*/ 1181686 h 1983544"/>
              <a:gd name="connsiteX18" fmla="*/ 520504 w 1703413"/>
              <a:gd name="connsiteY18" fmla="*/ 1209821 h 1983544"/>
              <a:gd name="connsiteX19" fmla="*/ 436098 w 1703413"/>
              <a:gd name="connsiteY19" fmla="*/ 1280160 h 1983544"/>
              <a:gd name="connsiteX20" fmla="*/ 351692 w 1703413"/>
              <a:gd name="connsiteY20" fmla="*/ 1350498 h 1983544"/>
              <a:gd name="connsiteX21" fmla="*/ 309489 w 1703413"/>
              <a:gd name="connsiteY21" fmla="*/ 1364566 h 1983544"/>
              <a:gd name="connsiteX22" fmla="*/ 225083 w 1703413"/>
              <a:gd name="connsiteY22" fmla="*/ 1378633 h 1983544"/>
              <a:gd name="connsiteX23" fmla="*/ 168812 w 1703413"/>
              <a:gd name="connsiteY23" fmla="*/ 1420837 h 1983544"/>
              <a:gd name="connsiteX24" fmla="*/ 126609 w 1703413"/>
              <a:gd name="connsiteY24" fmla="*/ 1505243 h 1983544"/>
              <a:gd name="connsiteX25" fmla="*/ 126609 w 1703413"/>
              <a:gd name="connsiteY25" fmla="*/ 1575581 h 1983544"/>
              <a:gd name="connsiteX26" fmla="*/ 112541 w 1703413"/>
              <a:gd name="connsiteY26" fmla="*/ 1688123 h 1983544"/>
              <a:gd name="connsiteX27" fmla="*/ 56271 w 1703413"/>
              <a:gd name="connsiteY27" fmla="*/ 1800664 h 1983544"/>
              <a:gd name="connsiteX28" fmla="*/ 42203 w 1703413"/>
              <a:gd name="connsiteY28" fmla="*/ 1871003 h 1983544"/>
              <a:gd name="connsiteX29" fmla="*/ 28135 w 1703413"/>
              <a:gd name="connsiteY29" fmla="*/ 1899138 h 1983544"/>
              <a:gd name="connsiteX30" fmla="*/ 14067 w 1703413"/>
              <a:gd name="connsiteY30" fmla="*/ 1969477 h 1983544"/>
              <a:gd name="connsiteX31" fmla="*/ 0 w 1703413"/>
              <a:gd name="connsiteY31" fmla="*/ 1983544 h 1983544"/>
              <a:gd name="connsiteX0" fmla="*/ 1421579 w 1703413"/>
              <a:gd name="connsiteY0" fmla="*/ 665661 h 1886914"/>
              <a:gd name="connsiteX1" fmla="*/ 1336431 w 1703413"/>
              <a:gd name="connsiteY1" fmla="*/ 29979 h 1886914"/>
              <a:gd name="connsiteX2" fmla="*/ 1294227 w 1703413"/>
              <a:gd name="connsiteY2" fmla="*/ 114385 h 1886914"/>
              <a:gd name="connsiteX3" fmla="*/ 1237957 w 1703413"/>
              <a:gd name="connsiteY3" fmla="*/ 212859 h 1886914"/>
              <a:gd name="connsiteX4" fmla="*/ 1195754 w 1703413"/>
              <a:gd name="connsiteY4" fmla="*/ 255062 h 1886914"/>
              <a:gd name="connsiteX5" fmla="*/ 1181686 w 1703413"/>
              <a:gd name="connsiteY5" fmla="*/ 381671 h 1886914"/>
              <a:gd name="connsiteX6" fmla="*/ 1209821 w 1703413"/>
              <a:gd name="connsiteY6" fmla="*/ 480145 h 1886914"/>
              <a:gd name="connsiteX7" fmla="*/ 1294227 w 1703413"/>
              <a:gd name="connsiteY7" fmla="*/ 494213 h 1886914"/>
              <a:gd name="connsiteX8" fmla="*/ 1650001 w 1703413"/>
              <a:gd name="connsiteY8" fmla="*/ 1260014 h 1886914"/>
              <a:gd name="connsiteX9" fmla="*/ 1690537 w 1703413"/>
              <a:gd name="connsiteY9" fmla="*/ 1112111 h 1886914"/>
              <a:gd name="connsiteX10" fmla="*/ 1685616 w 1703413"/>
              <a:gd name="connsiteY10" fmla="*/ 946096 h 1886914"/>
              <a:gd name="connsiteX11" fmla="*/ 1491175 w 1703413"/>
              <a:gd name="connsiteY11" fmla="*/ 1028785 h 1886914"/>
              <a:gd name="connsiteX12" fmla="*/ 1420837 w 1703413"/>
              <a:gd name="connsiteY12" fmla="*/ 1085056 h 1886914"/>
              <a:gd name="connsiteX13" fmla="*/ 1237957 w 1703413"/>
              <a:gd name="connsiteY13" fmla="*/ 1085056 h 1886914"/>
              <a:gd name="connsiteX14" fmla="*/ 1083212 w 1703413"/>
              <a:gd name="connsiteY14" fmla="*/ 1070988 h 1886914"/>
              <a:gd name="connsiteX15" fmla="*/ 914400 w 1703413"/>
              <a:gd name="connsiteY15" fmla="*/ 1042853 h 1886914"/>
              <a:gd name="connsiteX16" fmla="*/ 745587 w 1703413"/>
              <a:gd name="connsiteY16" fmla="*/ 1042853 h 1886914"/>
              <a:gd name="connsiteX17" fmla="*/ 647114 w 1703413"/>
              <a:gd name="connsiteY17" fmla="*/ 1085056 h 1886914"/>
              <a:gd name="connsiteX18" fmla="*/ 520504 w 1703413"/>
              <a:gd name="connsiteY18" fmla="*/ 1113191 h 1886914"/>
              <a:gd name="connsiteX19" fmla="*/ 436098 w 1703413"/>
              <a:gd name="connsiteY19" fmla="*/ 1183530 h 1886914"/>
              <a:gd name="connsiteX20" fmla="*/ 351692 w 1703413"/>
              <a:gd name="connsiteY20" fmla="*/ 1253868 h 1886914"/>
              <a:gd name="connsiteX21" fmla="*/ 309489 w 1703413"/>
              <a:gd name="connsiteY21" fmla="*/ 1267936 h 1886914"/>
              <a:gd name="connsiteX22" fmla="*/ 225083 w 1703413"/>
              <a:gd name="connsiteY22" fmla="*/ 1282003 h 1886914"/>
              <a:gd name="connsiteX23" fmla="*/ 168812 w 1703413"/>
              <a:gd name="connsiteY23" fmla="*/ 1324207 h 1886914"/>
              <a:gd name="connsiteX24" fmla="*/ 126609 w 1703413"/>
              <a:gd name="connsiteY24" fmla="*/ 1408613 h 1886914"/>
              <a:gd name="connsiteX25" fmla="*/ 126609 w 1703413"/>
              <a:gd name="connsiteY25" fmla="*/ 1478951 h 1886914"/>
              <a:gd name="connsiteX26" fmla="*/ 112541 w 1703413"/>
              <a:gd name="connsiteY26" fmla="*/ 1591493 h 1886914"/>
              <a:gd name="connsiteX27" fmla="*/ 56271 w 1703413"/>
              <a:gd name="connsiteY27" fmla="*/ 1704034 h 1886914"/>
              <a:gd name="connsiteX28" fmla="*/ 42203 w 1703413"/>
              <a:gd name="connsiteY28" fmla="*/ 1774373 h 1886914"/>
              <a:gd name="connsiteX29" fmla="*/ 28135 w 1703413"/>
              <a:gd name="connsiteY29" fmla="*/ 1802508 h 1886914"/>
              <a:gd name="connsiteX30" fmla="*/ 14067 w 1703413"/>
              <a:gd name="connsiteY30" fmla="*/ 1872847 h 1886914"/>
              <a:gd name="connsiteX31" fmla="*/ 0 w 1703413"/>
              <a:gd name="connsiteY31" fmla="*/ 1886914 h 1886914"/>
              <a:gd name="connsiteX0" fmla="*/ 1421579 w 1703413"/>
              <a:gd name="connsiteY0" fmla="*/ 572443 h 1793696"/>
              <a:gd name="connsiteX1" fmla="*/ 1422019 w 1703413"/>
              <a:gd name="connsiteY1" fmla="*/ 575191 h 1793696"/>
              <a:gd name="connsiteX2" fmla="*/ 1294227 w 1703413"/>
              <a:gd name="connsiteY2" fmla="*/ 21167 h 1793696"/>
              <a:gd name="connsiteX3" fmla="*/ 1237957 w 1703413"/>
              <a:gd name="connsiteY3" fmla="*/ 119641 h 1793696"/>
              <a:gd name="connsiteX4" fmla="*/ 1195754 w 1703413"/>
              <a:gd name="connsiteY4" fmla="*/ 161844 h 1793696"/>
              <a:gd name="connsiteX5" fmla="*/ 1181686 w 1703413"/>
              <a:gd name="connsiteY5" fmla="*/ 288453 h 1793696"/>
              <a:gd name="connsiteX6" fmla="*/ 1209821 w 1703413"/>
              <a:gd name="connsiteY6" fmla="*/ 386927 h 1793696"/>
              <a:gd name="connsiteX7" fmla="*/ 1294227 w 1703413"/>
              <a:gd name="connsiteY7" fmla="*/ 400995 h 1793696"/>
              <a:gd name="connsiteX8" fmla="*/ 1650001 w 1703413"/>
              <a:gd name="connsiteY8" fmla="*/ 1166796 h 1793696"/>
              <a:gd name="connsiteX9" fmla="*/ 1690537 w 1703413"/>
              <a:gd name="connsiteY9" fmla="*/ 1018893 h 1793696"/>
              <a:gd name="connsiteX10" fmla="*/ 1685616 w 1703413"/>
              <a:gd name="connsiteY10" fmla="*/ 852878 h 1793696"/>
              <a:gd name="connsiteX11" fmla="*/ 1491175 w 1703413"/>
              <a:gd name="connsiteY11" fmla="*/ 935567 h 1793696"/>
              <a:gd name="connsiteX12" fmla="*/ 1420837 w 1703413"/>
              <a:gd name="connsiteY12" fmla="*/ 991838 h 1793696"/>
              <a:gd name="connsiteX13" fmla="*/ 1237957 w 1703413"/>
              <a:gd name="connsiteY13" fmla="*/ 991838 h 1793696"/>
              <a:gd name="connsiteX14" fmla="*/ 1083212 w 1703413"/>
              <a:gd name="connsiteY14" fmla="*/ 977770 h 1793696"/>
              <a:gd name="connsiteX15" fmla="*/ 914400 w 1703413"/>
              <a:gd name="connsiteY15" fmla="*/ 949635 h 1793696"/>
              <a:gd name="connsiteX16" fmla="*/ 745587 w 1703413"/>
              <a:gd name="connsiteY16" fmla="*/ 949635 h 1793696"/>
              <a:gd name="connsiteX17" fmla="*/ 647114 w 1703413"/>
              <a:gd name="connsiteY17" fmla="*/ 991838 h 1793696"/>
              <a:gd name="connsiteX18" fmla="*/ 520504 w 1703413"/>
              <a:gd name="connsiteY18" fmla="*/ 1019973 h 1793696"/>
              <a:gd name="connsiteX19" fmla="*/ 436098 w 1703413"/>
              <a:gd name="connsiteY19" fmla="*/ 1090312 h 1793696"/>
              <a:gd name="connsiteX20" fmla="*/ 351692 w 1703413"/>
              <a:gd name="connsiteY20" fmla="*/ 1160650 h 1793696"/>
              <a:gd name="connsiteX21" fmla="*/ 309489 w 1703413"/>
              <a:gd name="connsiteY21" fmla="*/ 1174718 h 1793696"/>
              <a:gd name="connsiteX22" fmla="*/ 225083 w 1703413"/>
              <a:gd name="connsiteY22" fmla="*/ 1188785 h 1793696"/>
              <a:gd name="connsiteX23" fmla="*/ 168812 w 1703413"/>
              <a:gd name="connsiteY23" fmla="*/ 1230989 h 1793696"/>
              <a:gd name="connsiteX24" fmla="*/ 126609 w 1703413"/>
              <a:gd name="connsiteY24" fmla="*/ 1315395 h 1793696"/>
              <a:gd name="connsiteX25" fmla="*/ 126609 w 1703413"/>
              <a:gd name="connsiteY25" fmla="*/ 1385733 h 1793696"/>
              <a:gd name="connsiteX26" fmla="*/ 112541 w 1703413"/>
              <a:gd name="connsiteY26" fmla="*/ 1498275 h 1793696"/>
              <a:gd name="connsiteX27" fmla="*/ 56271 w 1703413"/>
              <a:gd name="connsiteY27" fmla="*/ 1610816 h 1793696"/>
              <a:gd name="connsiteX28" fmla="*/ 42203 w 1703413"/>
              <a:gd name="connsiteY28" fmla="*/ 1681155 h 1793696"/>
              <a:gd name="connsiteX29" fmla="*/ 28135 w 1703413"/>
              <a:gd name="connsiteY29" fmla="*/ 1709290 h 1793696"/>
              <a:gd name="connsiteX30" fmla="*/ 14067 w 1703413"/>
              <a:gd name="connsiteY30" fmla="*/ 1779629 h 1793696"/>
              <a:gd name="connsiteX31" fmla="*/ 0 w 1703413"/>
              <a:gd name="connsiteY31" fmla="*/ 1793696 h 1793696"/>
              <a:gd name="connsiteX0" fmla="*/ 1421579 w 1703413"/>
              <a:gd name="connsiteY0" fmla="*/ 480779 h 1702032"/>
              <a:gd name="connsiteX1" fmla="*/ 1422019 w 1703413"/>
              <a:gd name="connsiteY1" fmla="*/ 483527 h 1702032"/>
              <a:gd name="connsiteX2" fmla="*/ 1436964 w 1703413"/>
              <a:gd name="connsiteY2" fmla="*/ 501229 h 1702032"/>
              <a:gd name="connsiteX3" fmla="*/ 1237957 w 1703413"/>
              <a:gd name="connsiteY3" fmla="*/ 27977 h 1702032"/>
              <a:gd name="connsiteX4" fmla="*/ 1195754 w 1703413"/>
              <a:gd name="connsiteY4" fmla="*/ 70180 h 1702032"/>
              <a:gd name="connsiteX5" fmla="*/ 1181686 w 1703413"/>
              <a:gd name="connsiteY5" fmla="*/ 196789 h 1702032"/>
              <a:gd name="connsiteX6" fmla="*/ 1209821 w 1703413"/>
              <a:gd name="connsiteY6" fmla="*/ 295263 h 1702032"/>
              <a:gd name="connsiteX7" fmla="*/ 1294227 w 1703413"/>
              <a:gd name="connsiteY7" fmla="*/ 309331 h 1702032"/>
              <a:gd name="connsiteX8" fmla="*/ 1650001 w 1703413"/>
              <a:gd name="connsiteY8" fmla="*/ 1075132 h 1702032"/>
              <a:gd name="connsiteX9" fmla="*/ 1690537 w 1703413"/>
              <a:gd name="connsiteY9" fmla="*/ 927229 h 1702032"/>
              <a:gd name="connsiteX10" fmla="*/ 1685616 w 1703413"/>
              <a:gd name="connsiteY10" fmla="*/ 761214 h 1702032"/>
              <a:gd name="connsiteX11" fmla="*/ 1491175 w 1703413"/>
              <a:gd name="connsiteY11" fmla="*/ 843903 h 1702032"/>
              <a:gd name="connsiteX12" fmla="*/ 1420837 w 1703413"/>
              <a:gd name="connsiteY12" fmla="*/ 900174 h 1702032"/>
              <a:gd name="connsiteX13" fmla="*/ 1237957 w 1703413"/>
              <a:gd name="connsiteY13" fmla="*/ 900174 h 1702032"/>
              <a:gd name="connsiteX14" fmla="*/ 1083212 w 1703413"/>
              <a:gd name="connsiteY14" fmla="*/ 886106 h 1702032"/>
              <a:gd name="connsiteX15" fmla="*/ 914400 w 1703413"/>
              <a:gd name="connsiteY15" fmla="*/ 857971 h 1702032"/>
              <a:gd name="connsiteX16" fmla="*/ 745587 w 1703413"/>
              <a:gd name="connsiteY16" fmla="*/ 857971 h 1702032"/>
              <a:gd name="connsiteX17" fmla="*/ 647114 w 1703413"/>
              <a:gd name="connsiteY17" fmla="*/ 900174 h 1702032"/>
              <a:gd name="connsiteX18" fmla="*/ 520504 w 1703413"/>
              <a:gd name="connsiteY18" fmla="*/ 928309 h 1702032"/>
              <a:gd name="connsiteX19" fmla="*/ 436098 w 1703413"/>
              <a:gd name="connsiteY19" fmla="*/ 998648 h 1702032"/>
              <a:gd name="connsiteX20" fmla="*/ 351692 w 1703413"/>
              <a:gd name="connsiteY20" fmla="*/ 1068986 h 1702032"/>
              <a:gd name="connsiteX21" fmla="*/ 309489 w 1703413"/>
              <a:gd name="connsiteY21" fmla="*/ 1083054 h 1702032"/>
              <a:gd name="connsiteX22" fmla="*/ 225083 w 1703413"/>
              <a:gd name="connsiteY22" fmla="*/ 1097121 h 1702032"/>
              <a:gd name="connsiteX23" fmla="*/ 168812 w 1703413"/>
              <a:gd name="connsiteY23" fmla="*/ 1139325 h 1702032"/>
              <a:gd name="connsiteX24" fmla="*/ 126609 w 1703413"/>
              <a:gd name="connsiteY24" fmla="*/ 1223731 h 1702032"/>
              <a:gd name="connsiteX25" fmla="*/ 126609 w 1703413"/>
              <a:gd name="connsiteY25" fmla="*/ 1294069 h 1702032"/>
              <a:gd name="connsiteX26" fmla="*/ 112541 w 1703413"/>
              <a:gd name="connsiteY26" fmla="*/ 1406611 h 1702032"/>
              <a:gd name="connsiteX27" fmla="*/ 56271 w 1703413"/>
              <a:gd name="connsiteY27" fmla="*/ 1519152 h 1702032"/>
              <a:gd name="connsiteX28" fmla="*/ 42203 w 1703413"/>
              <a:gd name="connsiteY28" fmla="*/ 1589491 h 1702032"/>
              <a:gd name="connsiteX29" fmla="*/ 28135 w 1703413"/>
              <a:gd name="connsiteY29" fmla="*/ 1617626 h 1702032"/>
              <a:gd name="connsiteX30" fmla="*/ 14067 w 1703413"/>
              <a:gd name="connsiteY30" fmla="*/ 1687965 h 1702032"/>
              <a:gd name="connsiteX31" fmla="*/ 0 w 1703413"/>
              <a:gd name="connsiteY31" fmla="*/ 1702032 h 1702032"/>
              <a:gd name="connsiteX0" fmla="*/ 1421579 w 1703413"/>
              <a:gd name="connsiteY0" fmla="*/ 419700 h 1640953"/>
              <a:gd name="connsiteX1" fmla="*/ 1422019 w 1703413"/>
              <a:gd name="connsiteY1" fmla="*/ 422448 h 1640953"/>
              <a:gd name="connsiteX2" fmla="*/ 1436964 w 1703413"/>
              <a:gd name="connsiteY2" fmla="*/ 440150 h 1640953"/>
              <a:gd name="connsiteX3" fmla="*/ 1418795 w 1703413"/>
              <a:gd name="connsiteY3" fmla="*/ 405226 h 1640953"/>
              <a:gd name="connsiteX4" fmla="*/ 1195754 w 1703413"/>
              <a:gd name="connsiteY4" fmla="*/ 9101 h 1640953"/>
              <a:gd name="connsiteX5" fmla="*/ 1181686 w 1703413"/>
              <a:gd name="connsiteY5" fmla="*/ 135710 h 1640953"/>
              <a:gd name="connsiteX6" fmla="*/ 1209821 w 1703413"/>
              <a:gd name="connsiteY6" fmla="*/ 234184 h 1640953"/>
              <a:gd name="connsiteX7" fmla="*/ 1294227 w 1703413"/>
              <a:gd name="connsiteY7" fmla="*/ 248252 h 1640953"/>
              <a:gd name="connsiteX8" fmla="*/ 1650001 w 1703413"/>
              <a:gd name="connsiteY8" fmla="*/ 1014053 h 1640953"/>
              <a:gd name="connsiteX9" fmla="*/ 1690537 w 1703413"/>
              <a:gd name="connsiteY9" fmla="*/ 866150 h 1640953"/>
              <a:gd name="connsiteX10" fmla="*/ 1685616 w 1703413"/>
              <a:gd name="connsiteY10" fmla="*/ 700135 h 1640953"/>
              <a:gd name="connsiteX11" fmla="*/ 1491175 w 1703413"/>
              <a:gd name="connsiteY11" fmla="*/ 782824 h 1640953"/>
              <a:gd name="connsiteX12" fmla="*/ 1420837 w 1703413"/>
              <a:gd name="connsiteY12" fmla="*/ 839095 h 1640953"/>
              <a:gd name="connsiteX13" fmla="*/ 1237957 w 1703413"/>
              <a:gd name="connsiteY13" fmla="*/ 839095 h 1640953"/>
              <a:gd name="connsiteX14" fmla="*/ 1083212 w 1703413"/>
              <a:gd name="connsiteY14" fmla="*/ 825027 h 1640953"/>
              <a:gd name="connsiteX15" fmla="*/ 914400 w 1703413"/>
              <a:gd name="connsiteY15" fmla="*/ 796892 h 1640953"/>
              <a:gd name="connsiteX16" fmla="*/ 745587 w 1703413"/>
              <a:gd name="connsiteY16" fmla="*/ 796892 h 1640953"/>
              <a:gd name="connsiteX17" fmla="*/ 647114 w 1703413"/>
              <a:gd name="connsiteY17" fmla="*/ 839095 h 1640953"/>
              <a:gd name="connsiteX18" fmla="*/ 520504 w 1703413"/>
              <a:gd name="connsiteY18" fmla="*/ 867230 h 1640953"/>
              <a:gd name="connsiteX19" fmla="*/ 436098 w 1703413"/>
              <a:gd name="connsiteY19" fmla="*/ 937569 h 1640953"/>
              <a:gd name="connsiteX20" fmla="*/ 351692 w 1703413"/>
              <a:gd name="connsiteY20" fmla="*/ 1007907 h 1640953"/>
              <a:gd name="connsiteX21" fmla="*/ 309489 w 1703413"/>
              <a:gd name="connsiteY21" fmla="*/ 1021975 h 1640953"/>
              <a:gd name="connsiteX22" fmla="*/ 225083 w 1703413"/>
              <a:gd name="connsiteY22" fmla="*/ 1036042 h 1640953"/>
              <a:gd name="connsiteX23" fmla="*/ 168812 w 1703413"/>
              <a:gd name="connsiteY23" fmla="*/ 1078246 h 1640953"/>
              <a:gd name="connsiteX24" fmla="*/ 126609 w 1703413"/>
              <a:gd name="connsiteY24" fmla="*/ 1162652 h 1640953"/>
              <a:gd name="connsiteX25" fmla="*/ 126609 w 1703413"/>
              <a:gd name="connsiteY25" fmla="*/ 1232990 h 1640953"/>
              <a:gd name="connsiteX26" fmla="*/ 112541 w 1703413"/>
              <a:gd name="connsiteY26" fmla="*/ 1345532 h 1640953"/>
              <a:gd name="connsiteX27" fmla="*/ 56271 w 1703413"/>
              <a:gd name="connsiteY27" fmla="*/ 1458073 h 1640953"/>
              <a:gd name="connsiteX28" fmla="*/ 42203 w 1703413"/>
              <a:gd name="connsiteY28" fmla="*/ 1528412 h 1640953"/>
              <a:gd name="connsiteX29" fmla="*/ 28135 w 1703413"/>
              <a:gd name="connsiteY29" fmla="*/ 1556547 h 1640953"/>
              <a:gd name="connsiteX30" fmla="*/ 14067 w 1703413"/>
              <a:gd name="connsiteY30" fmla="*/ 1626886 h 1640953"/>
              <a:gd name="connsiteX31" fmla="*/ 0 w 1703413"/>
              <a:gd name="connsiteY31" fmla="*/ 1640953 h 1640953"/>
              <a:gd name="connsiteX0" fmla="*/ 1421579 w 1703413"/>
              <a:gd name="connsiteY0" fmla="*/ 288501 h 1509754"/>
              <a:gd name="connsiteX1" fmla="*/ 1422019 w 1703413"/>
              <a:gd name="connsiteY1" fmla="*/ 291249 h 1509754"/>
              <a:gd name="connsiteX2" fmla="*/ 1436964 w 1703413"/>
              <a:gd name="connsiteY2" fmla="*/ 308951 h 1509754"/>
              <a:gd name="connsiteX3" fmla="*/ 1418795 w 1703413"/>
              <a:gd name="connsiteY3" fmla="*/ 274027 h 1509754"/>
              <a:gd name="connsiteX4" fmla="*/ 1395645 w 1703413"/>
              <a:gd name="connsiteY4" fmla="*/ 268580 h 1509754"/>
              <a:gd name="connsiteX5" fmla="*/ 1181686 w 1703413"/>
              <a:gd name="connsiteY5" fmla="*/ 4511 h 1509754"/>
              <a:gd name="connsiteX6" fmla="*/ 1209821 w 1703413"/>
              <a:gd name="connsiteY6" fmla="*/ 102985 h 1509754"/>
              <a:gd name="connsiteX7" fmla="*/ 1294227 w 1703413"/>
              <a:gd name="connsiteY7" fmla="*/ 117053 h 1509754"/>
              <a:gd name="connsiteX8" fmla="*/ 1650001 w 1703413"/>
              <a:gd name="connsiteY8" fmla="*/ 882854 h 1509754"/>
              <a:gd name="connsiteX9" fmla="*/ 1690537 w 1703413"/>
              <a:gd name="connsiteY9" fmla="*/ 734951 h 1509754"/>
              <a:gd name="connsiteX10" fmla="*/ 1685616 w 1703413"/>
              <a:gd name="connsiteY10" fmla="*/ 568936 h 1509754"/>
              <a:gd name="connsiteX11" fmla="*/ 1491175 w 1703413"/>
              <a:gd name="connsiteY11" fmla="*/ 651625 h 1509754"/>
              <a:gd name="connsiteX12" fmla="*/ 1420837 w 1703413"/>
              <a:gd name="connsiteY12" fmla="*/ 707896 h 1509754"/>
              <a:gd name="connsiteX13" fmla="*/ 1237957 w 1703413"/>
              <a:gd name="connsiteY13" fmla="*/ 707896 h 1509754"/>
              <a:gd name="connsiteX14" fmla="*/ 1083212 w 1703413"/>
              <a:gd name="connsiteY14" fmla="*/ 693828 h 1509754"/>
              <a:gd name="connsiteX15" fmla="*/ 914400 w 1703413"/>
              <a:gd name="connsiteY15" fmla="*/ 665693 h 1509754"/>
              <a:gd name="connsiteX16" fmla="*/ 745587 w 1703413"/>
              <a:gd name="connsiteY16" fmla="*/ 665693 h 1509754"/>
              <a:gd name="connsiteX17" fmla="*/ 647114 w 1703413"/>
              <a:gd name="connsiteY17" fmla="*/ 707896 h 1509754"/>
              <a:gd name="connsiteX18" fmla="*/ 520504 w 1703413"/>
              <a:gd name="connsiteY18" fmla="*/ 736031 h 1509754"/>
              <a:gd name="connsiteX19" fmla="*/ 436098 w 1703413"/>
              <a:gd name="connsiteY19" fmla="*/ 806370 h 1509754"/>
              <a:gd name="connsiteX20" fmla="*/ 351692 w 1703413"/>
              <a:gd name="connsiteY20" fmla="*/ 876708 h 1509754"/>
              <a:gd name="connsiteX21" fmla="*/ 309489 w 1703413"/>
              <a:gd name="connsiteY21" fmla="*/ 890776 h 1509754"/>
              <a:gd name="connsiteX22" fmla="*/ 225083 w 1703413"/>
              <a:gd name="connsiteY22" fmla="*/ 904843 h 1509754"/>
              <a:gd name="connsiteX23" fmla="*/ 168812 w 1703413"/>
              <a:gd name="connsiteY23" fmla="*/ 947047 h 1509754"/>
              <a:gd name="connsiteX24" fmla="*/ 126609 w 1703413"/>
              <a:gd name="connsiteY24" fmla="*/ 1031453 h 1509754"/>
              <a:gd name="connsiteX25" fmla="*/ 126609 w 1703413"/>
              <a:gd name="connsiteY25" fmla="*/ 1101791 h 1509754"/>
              <a:gd name="connsiteX26" fmla="*/ 112541 w 1703413"/>
              <a:gd name="connsiteY26" fmla="*/ 1214333 h 1509754"/>
              <a:gd name="connsiteX27" fmla="*/ 56271 w 1703413"/>
              <a:gd name="connsiteY27" fmla="*/ 1326874 h 1509754"/>
              <a:gd name="connsiteX28" fmla="*/ 42203 w 1703413"/>
              <a:gd name="connsiteY28" fmla="*/ 1397213 h 1509754"/>
              <a:gd name="connsiteX29" fmla="*/ 28135 w 1703413"/>
              <a:gd name="connsiteY29" fmla="*/ 1425348 h 1509754"/>
              <a:gd name="connsiteX30" fmla="*/ 14067 w 1703413"/>
              <a:gd name="connsiteY30" fmla="*/ 1495687 h 1509754"/>
              <a:gd name="connsiteX31" fmla="*/ 0 w 1703413"/>
              <a:gd name="connsiteY31" fmla="*/ 1509754 h 1509754"/>
              <a:gd name="connsiteX0" fmla="*/ 1421579 w 1703413"/>
              <a:gd name="connsiteY0" fmla="*/ 241799 h 1463052"/>
              <a:gd name="connsiteX1" fmla="*/ 1422019 w 1703413"/>
              <a:gd name="connsiteY1" fmla="*/ 244547 h 1463052"/>
              <a:gd name="connsiteX2" fmla="*/ 1436964 w 1703413"/>
              <a:gd name="connsiteY2" fmla="*/ 262249 h 1463052"/>
              <a:gd name="connsiteX3" fmla="*/ 1418795 w 1703413"/>
              <a:gd name="connsiteY3" fmla="*/ 227325 h 1463052"/>
              <a:gd name="connsiteX4" fmla="*/ 1395645 w 1703413"/>
              <a:gd name="connsiteY4" fmla="*/ 221878 h 1463052"/>
              <a:gd name="connsiteX5" fmla="*/ 1381578 w 1703413"/>
              <a:gd name="connsiteY5" fmla="*/ 262727 h 1463052"/>
              <a:gd name="connsiteX6" fmla="*/ 1209821 w 1703413"/>
              <a:gd name="connsiteY6" fmla="*/ 56283 h 1463052"/>
              <a:gd name="connsiteX7" fmla="*/ 1294227 w 1703413"/>
              <a:gd name="connsiteY7" fmla="*/ 70351 h 1463052"/>
              <a:gd name="connsiteX8" fmla="*/ 1650001 w 1703413"/>
              <a:gd name="connsiteY8" fmla="*/ 836152 h 1463052"/>
              <a:gd name="connsiteX9" fmla="*/ 1690537 w 1703413"/>
              <a:gd name="connsiteY9" fmla="*/ 688249 h 1463052"/>
              <a:gd name="connsiteX10" fmla="*/ 1685616 w 1703413"/>
              <a:gd name="connsiteY10" fmla="*/ 522234 h 1463052"/>
              <a:gd name="connsiteX11" fmla="*/ 1491175 w 1703413"/>
              <a:gd name="connsiteY11" fmla="*/ 604923 h 1463052"/>
              <a:gd name="connsiteX12" fmla="*/ 1420837 w 1703413"/>
              <a:gd name="connsiteY12" fmla="*/ 661194 h 1463052"/>
              <a:gd name="connsiteX13" fmla="*/ 1237957 w 1703413"/>
              <a:gd name="connsiteY13" fmla="*/ 661194 h 1463052"/>
              <a:gd name="connsiteX14" fmla="*/ 1083212 w 1703413"/>
              <a:gd name="connsiteY14" fmla="*/ 647126 h 1463052"/>
              <a:gd name="connsiteX15" fmla="*/ 914400 w 1703413"/>
              <a:gd name="connsiteY15" fmla="*/ 618991 h 1463052"/>
              <a:gd name="connsiteX16" fmla="*/ 745587 w 1703413"/>
              <a:gd name="connsiteY16" fmla="*/ 618991 h 1463052"/>
              <a:gd name="connsiteX17" fmla="*/ 647114 w 1703413"/>
              <a:gd name="connsiteY17" fmla="*/ 661194 h 1463052"/>
              <a:gd name="connsiteX18" fmla="*/ 520504 w 1703413"/>
              <a:gd name="connsiteY18" fmla="*/ 689329 h 1463052"/>
              <a:gd name="connsiteX19" fmla="*/ 436098 w 1703413"/>
              <a:gd name="connsiteY19" fmla="*/ 759668 h 1463052"/>
              <a:gd name="connsiteX20" fmla="*/ 351692 w 1703413"/>
              <a:gd name="connsiteY20" fmla="*/ 830006 h 1463052"/>
              <a:gd name="connsiteX21" fmla="*/ 309489 w 1703413"/>
              <a:gd name="connsiteY21" fmla="*/ 844074 h 1463052"/>
              <a:gd name="connsiteX22" fmla="*/ 225083 w 1703413"/>
              <a:gd name="connsiteY22" fmla="*/ 858141 h 1463052"/>
              <a:gd name="connsiteX23" fmla="*/ 168812 w 1703413"/>
              <a:gd name="connsiteY23" fmla="*/ 900345 h 1463052"/>
              <a:gd name="connsiteX24" fmla="*/ 126609 w 1703413"/>
              <a:gd name="connsiteY24" fmla="*/ 984751 h 1463052"/>
              <a:gd name="connsiteX25" fmla="*/ 126609 w 1703413"/>
              <a:gd name="connsiteY25" fmla="*/ 1055089 h 1463052"/>
              <a:gd name="connsiteX26" fmla="*/ 112541 w 1703413"/>
              <a:gd name="connsiteY26" fmla="*/ 1167631 h 1463052"/>
              <a:gd name="connsiteX27" fmla="*/ 56271 w 1703413"/>
              <a:gd name="connsiteY27" fmla="*/ 1280172 h 1463052"/>
              <a:gd name="connsiteX28" fmla="*/ 42203 w 1703413"/>
              <a:gd name="connsiteY28" fmla="*/ 1350511 h 1463052"/>
              <a:gd name="connsiteX29" fmla="*/ 28135 w 1703413"/>
              <a:gd name="connsiteY29" fmla="*/ 1378646 h 1463052"/>
              <a:gd name="connsiteX30" fmla="*/ 14067 w 1703413"/>
              <a:gd name="connsiteY30" fmla="*/ 1448985 h 1463052"/>
              <a:gd name="connsiteX31" fmla="*/ 0 w 1703413"/>
              <a:gd name="connsiteY31" fmla="*/ 1463052 h 1463052"/>
              <a:gd name="connsiteX0" fmla="*/ 1421579 w 1703413"/>
              <a:gd name="connsiteY0" fmla="*/ 194701 h 1415954"/>
              <a:gd name="connsiteX1" fmla="*/ 1422019 w 1703413"/>
              <a:gd name="connsiteY1" fmla="*/ 197449 h 1415954"/>
              <a:gd name="connsiteX2" fmla="*/ 1436964 w 1703413"/>
              <a:gd name="connsiteY2" fmla="*/ 215151 h 1415954"/>
              <a:gd name="connsiteX3" fmla="*/ 1418795 w 1703413"/>
              <a:gd name="connsiteY3" fmla="*/ 180227 h 1415954"/>
              <a:gd name="connsiteX4" fmla="*/ 1395645 w 1703413"/>
              <a:gd name="connsiteY4" fmla="*/ 174780 h 1415954"/>
              <a:gd name="connsiteX5" fmla="*/ 1381578 w 1703413"/>
              <a:gd name="connsiteY5" fmla="*/ 215629 h 1415954"/>
              <a:gd name="connsiteX6" fmla="*/ 1438283 w 1703413"/>
              <a:gd name="connsiteY6" fmla="*/ 199779 h 1415954"/>
              <a:gd name="connsiteX7" fmla="*/ 1294227 w 1703413"/>
              <a:gd name="connsiteY7" fmla="*/ 23253 h 1415954"/>
              <a:gd name="connsiteX8" fmla="*/ 1650001 w 1703413"/>
              <a:gd name="connsiteY8" fmla="*/ 789054 h 1415954"/>
              <a:gd name="connsiteX9" fmla="*/ 1690537 w 1703413"/>
              <a:gd name="connsiteY9" fmla="*/ 641151 h 1415954"/>
              <a:gd name="connsiteX10" fmla="*/ 1685616 w 1703413"/>
              <a:gd name="connsiteY10" fmla="*/ 475136 h 1415954"/>
              <a:gd name="connsiteX11" fmla="*/ 1491175 w 1703413"/>
              <a:gd name="connsiteY11" fmla="*/ 557825 h 1415954"/>
              <a:gd name="connsiteX12" fmla="*/ 1420837 w 1703413"/>
              <a:gd name="connsiteY12" fmla="*/ 614096 h 1415954"/>
              <a:gd name="connsiteX13" fmla="*/ 1237957 w 1703413"/>
              <a:gd name="connsiteY13" fmla="*/ 614096 h 1415954"/>
              <a:gd name="connsiteX14" fmla="*/ 1083212 w 1703413"/>
              <a:gd name="connsiteY14" fmla="*/ 600028 h 1415954"/>
              <a:gd name="connsiteX15" fmla="*/ 914400 w 1703413"/>
              <a:gd name="connsiteY15" fmla="*/ 571893 h 1415954"/>
              <a:gd name="connsiteX16" fmla="*/ 745587 w 1703413"/>
              <a:gd name="connsiteY16" fmla="*/ 571893 h 1415954"/>
              <a:gd name="connsiteX17" fmla="*/ 647114 w 1703413"/>
              <a:gd name="connsiteY17" fmla="*/ 614096 h 1415954"/>
              <a:gd name="connsiteX18" fmla="*/ 520504 w 1703413"/>
              <a:gd name="connsiteY18" fmla="*/ 642231 h 1415954"/>
              <a:gd name="connsiteX19" fmla="*/ 436098 w 1703413"/>
              <a:gd name="connsiteY19" fmla="*/ 712570 h 1415954"/>
              <a:gd name="connsiteX20" fmla="*/ 351692 w 1703413"/>
              <a:gd name="connsiteY20" fmla="*/ 782908 h 1415954"/>
              <a:gd name="connsiteX21" fmla="*/ 309489 w 1703413"/>
              <a:gd name="connsiteY21" fmla="*/ 796976 h 1415954"/>
              <a:gd name="connsiteX22" fmla="*/ 225083 w 1703413"/>
              <a:gd name="connsiteY22" fmla="*/ 811043 h 1415954"/>
              <a:gd name="connsiteX23" fmla="*/ 168812 w 1703413"/>
              <a:gd name="connsiteY23" fmla="*/ 853247 h 1415954"/>
              <a:gd name="connsiteX24" fmla="*/ 126609 w 1703413"/>
              <a:gd name="connsiteY24" fmla="*/ 937653 h 1415954"/>
              <a:gd name="connsiteX25" fmla="*/ 126609 w 1703413"/>
              <a:gd name="connsiteY25" fmla="*/ 1007991 h 1415954"/>
              <a:gd name="connsiteX26" fmla="*/ 112541 w 1703413"/>
              <a:gd name="connsiteY26" fmla="*/ 1120533 h 1415954"/>
              <a:gd name="connsiteX27" fmla="*/ 56271 w 1703413"/>
              <a:gd name="connsiteY27" fmla="*/ 1233074 h 1415954"/>
              <a:gd name="connsiteX28" fmla="*/ 42203 w 1703413"/>
              <a:gd name="connsiteY28" fmla="*/ 1303413 h 1415954"/>
              <a:gd name="connsiteX29" fmla="*/ 28135 w 1703413"/>
              <a:gd name="connsiteY29" fmla="*/ 1331548 h 1415954"/>
              <a:gd name="connsiteX30" fmla="*/ 14067 w 1703413"/>
              <a:gd name="connsiteY30" fmla="*/ 1401887 h 1415954"/>
              <a:gd name="connsiteX31" fmla="*/ 0 w 1703413"/>
              <a:gd name="connsiteY31" fmla="*/ 1415954 h 1415954"/>
              <a:gd name="connsiteX0" fmla="*/ 1421579 w 1703413"/>
              <a:gd name="connsiteY0" fmla="*/ 35693 h 1256946"/>
              <a:gd name="connsiteX1" fmla="*/ 1422019 w 1703413"/>
              <a:gd name="connsiteY1" fmla="*/ 38441 h 1256946"/>
              <a:gd name="connsiteX2" fmla="*/ 1436964 w 1703413"/>
              <a:gd name="connsiteY2" fmla="*/ 56143 h 1256946"/>
              <a:gd name="connsiteX3" fmla="*/ 1418795 w 1703413"/>
              <a:gd name="connsiteY3" fmla="*/ 21219 h 1256946"/>
              <a:gd name="connsiteX4" fmla="*/ 1395645 w 1703413"/>
              <a:gd name="connsiteY4" fmla="*/ 15772 h 1256946"/>
              <a:gd name="connsiteX5" fmla="*/ 1381578 w 1703413"/>
              <a:gd name="connsiteY5" fmla="*/ 56621 h 1256946"/>
              <a:gd name="connsiteX6" fmla="*/ 1438283 w 1703413"/>
              <a:gd name="connsiteY6" fmla="*/ 40771 h 1256946"/>
              <a:gd name="connsiteX7" fmla="*/ 1408391 w 1703413"/>
              <a:gd name="connsiteY7" fmla="*/ 45298 h 1256946"/>
              <a:gd name="connsiteX8" fmla="*/ 1650001 w 1703413"/>
              <a:gd name="connsiteY8" fmla="*/ 630046 h 1256946"/>
              <a:gd name="connsiteX9" fmla="*/ 1690537 w 1703413"/>
              <a:gd name="connsiteY9" fmla="*/ 482143 h 1256946"/>
              <a:gd name="connsiteX10" fmla="*/ 1685616 w 1703413"/>
              <a:gd name="connsiteY10" fmla="*/ 316128 h 1256946"/>
              <a:gd name="connsiteX11" fmla="*/ 1491175 w 1703413"/>
              <a:gd name="connsiteY11" fmla="*/ 398817 h 1256946"/>
              <a:gd name="connsiteX12" fmla="*/ 1420837 w 1703413"/>
              <a:gd name="connsiteY12" fmla="*/ 455088 h 1256946"/>
              <a:gd name="connsiteX13" fmla="*/ 1237957 w 1703413"/>
              <a:gd name="connsiteY13" fmla="*/ 455088 h 1256946"/>
              <a:gd name="connsiteX14" fmla="*/ 1083212 w 1703413"/>
              <a:gd name="connsiteY14" fmla="*/ 441020 h 1256946"/>
              <a:gd name="connsiteX15" fmla="*/ 914400 w 1703413"/>
              <a:gd name="connsiteY15" fmla="*/ 412885 h 1256946"/>
              <a:gd name="connsiteX16" fmla="*/ 745587 w 1703413"/>
              <a:gd name="connsiteY16" fmla="*/ 412885 h 1256946"/>
              <a:gd name="connsiteX17" fmla="*/ 647114 w 1703413"/>
              <a:gd name="connsiteY17" fmla="*/ 455088 h 1256946"/>
              <a:gd name="connsiteX18" fmla="*/ 520504 w 1703413"/>
              <a:gd name="connsiteY18" fmla="*/ 483223 h 1256946"/>
              <a:gd name="connsiteX19" fmla="*/ 436098 w 1703413"/>
              <a:gd name="connsiteY19" fmla="*/ 553562 h 1256946"/>
              <a:gd name="connsiteX20" fmla="*/ 351692 w 1703413"/>
              <a:gd name="connsiteY20" fmla="*/ 623900 h 1256946"/>
              <a:gd name="connsiteX21" fmla="*/ 309489 w 1703413"/>
              <a:gd name="connsiteY21" fmla="*/ 637968 h 1256946"/>
              <a:gd name="connsiteX22" fmla="*/ 225083 w 1703413"/>
              <a:gd name="connsiteY22" fmla="*/ 652035 h 1256946"/>
              <a:gd name="connsiteX23" fmla="*/ 168812 w 1703413"/>
              <a:gd name="connsiteY23" fmla="*/ 694239 h 1256946"/>
              <a:gd name="connsiteX24" fmla="*/ 126609 w 1703413"/>
              <a:gd name="connsiteY24" fmla="*/ 778645 h 1256946"/>
              <a:gd name="connsiteX25" fmla="*/ 126609 w 1703413"/>
              <a:gd name="connsiteY25" fmla="*/ 848983 h 1256946"/>
              <a:gd name="connsiteX26" fmla="*/ 112541 w 1703413"/>
              <a:gd name="connsiteY26" fmla="*/ 961525 h 1256946"/>
              <a:gd name="connsiteX27" fmla="*/ 56271 w 1703413"/>
              <a:gd name="connsiteY27" fmla="*/ 1074066 h 1256946"/>
              <a:gd name="connsiteX28" fmla="*/ 42203 w 1703413"/>
              <a:gd name="connsiteY28" fmla="*/ 1144405 h 1256946"/>
              <a:gd name="connsiteX29" fmla="*/ 28135 w 1703413"/>
              <a:gd name="connsiteY29" fmla="*/ 1172540 h 1256946"/>
              <a:gd name="connsiteX30" fmla="*/ 14067 w 1703413"/>
              <a:gd name="connsiteY30" fmla="*/ 1242879 h 1256946"/>
              <a:gd name="connsiteX31" fmla="*/ 0 w 1703413"/>
              <a:gd name="connsiteY31" fmla="*/ 1256946 h 1256946"/>
              <a:gd name="connsiteX0" fmla="*/ 1421579 w 1703413"/>
              <a:gd name="connsiteY0" fmla="*/ 35693 h 1256946"/>
              <a:gd name="connsiteX1" fmla="*/ 1422019 w 1703413"/>
              <a:gd name="connsiteY1" fmla="*/ 38441 h 1256946"/>
              <a:gd name="connsiteX2" fmla="*/ 1436964 w 1703413"/>
              <a:gd name="connsiteY2" fmla="*/ 56143 h 1256946"/>
              <a:gd name="connsiteX3" fmla="*/ 1418795 w 1703413"/>
              <a:gd name="connsiteY3" fmla="*/ 21219 h 1256946"/>
              <a:gd name="connsiteX4" fmla="*/ 1566944 w 1703413"/>
              <a:gd name="connsiteY4" fmla="*/ 253994 h 1256946"/>
              <a:gd name="connsiteX5" fmla="*/ 1381578 w 1703413"/>
              <a:gd name="connsiteY5" fmla="*/ 56621 h 1256946"/>
              <a:gd name="connsiteX6" fmla="*/ 1438283 w 1703413"/>
              <a:gd name="connsiteY6" fmla="*/ 40771 h 1256946"/>
              <a:gd name="connsiteX7" fmla="*/ 1408391 w 1703413"/>
              <a:gd name="connsiteY7" fmla="*/ 45298 h 1256946"/>
              <a:gd name="connsiteX8" fmla="*/ 1650001 w 1703413"/>
              <a:gd name="connsiteY8" fmla="*/ 630046 h 1256946"/>
              <a:gd name="connsiteX9" fmla="*/ 1690537 w 1703413"/>
              <a:gd name="connsiteY9" fmla="*/ 482143 h 1256946"/>
              <a:gd name="connsiteX10" fmla="*/ 1685616 w 1703413"/>
              <a:gd name="connsiteY10" fmla="*/ 316128 h 1256946"/>
              <a:gd name="connsiteX11" fmla="*/ 1491175 w 1703413"/>
              <a:gd name="connsiteY11" fmla="*/ 398817 h 1256946"/>
              <a:gd name="connsiteX12" fmla="*/ 1420837 w 1703413"/>
              <a:gd name="connsiteY12" fmla="*/ 455088 h 1256946"/>
              <a:gd name="connsiteX13" fmla="*/ 1237957 w 1703413"/>
              <a:gd name="connsiteY13" fmla="*/ 455088 h 1256946"/>
              <a:gd name="connsiteX14" fmla="*/ 1083212 w 1703413"/>
              <a:gd name="connsiteY14" fmla="*/ 441020 h 1256946"/>
              <a:gd name="connsiteX15" fmla="*/ 914400 w 1703413"/>
              <a:gd name="connsiteY15" fmla="*/ 412885 h 1256946"/>
              <a:gd name="connsiteX16" fmla="*/ 745587 w 1703413"/>
              <a:gd name="connsiteY16" fmla="*/ 412885 h 1256946"/>
              <a:gd name="connsiteX17" fmla="*/ 647114 w 1703413"/>
              <a:gd name="connsiteY17" fmla="*/ 455088 h 1256946"/>
              <a:gd name="connsiteX18" fmla="*/ 520504 w 1703413"/>
              <a:gd name="connsiteY18" fmla="*/ 483223 h 1256946"/>
              <a:gd name="connsiteX19" fmla="*/ 436098 w 1703413"/>
              <a:gd name="connsiteY19" fmla="*/ 553562 h 1256946"/>
              <a:gd name="connsiteX20" fmla="*/ 351692 w 1703413"/>
              <a:gd name="connsiteY20" fmla="*/ 623900 h 1256946"/>
              <a:gd name="connsiteX21" fmla="*/ 309489 w 1703413"/>
              <a:gd name="connsiteY21" fmla="*/ 637968 h 1256946"/>
              <a:gd name="connsiteX22" fmla="*/ 225083 w 1703413"/>
              <a:gd name="connsiteY22" fmla="*/ 652035 h 1256946"/>
              <a:gd name="connsiteX23" fmla="*/ 168812 w 1703413"/>
              <a:gd name="connsiteY23" fmla="*/ 694239 h 1256946"/>
              <a:gd name="connsiteX24" fmla="*/ 126609 w 1703413"/>
              <a:gd name="connsiteY24" fmla="*/ 778645 h 1256946"/>
              <a:gd name="connsiteX25" fmla="*/ 126609 w 1703413"/>
              <a:gd name="connsiteY25" fmla="*/ 848983 h 1256946"/>
              <a:gd name="connsiteX26" fmla="*/ 112541 w 1703413"/>
              <a:gd name="connsiteY26" fmla="*/ 961525 h 1256946"/>
              <a:gd name="connsiteX27" fmla="*/ 56271 w 1703413"/>
              <a:gd name="connsiteY27" fmla="*/ 1074066 h 1256946"/>
              <a:gd name="connsiteX28" fmla="*/ 42203 w 1703413"/>
              <a:gd name="connsiteY28" fmla="*/ 1144405 h 1256946"/>
              <a:gd name="connsiteX29" fmla="*/ 28135 w 1703413"/>
              <a:gd name="connsiteY29" fmla="*/ 1172540 h 1256946"/>
              <a:gd name="connsiteX30" fmla="*/ 14067 w 1703413"/>
              <a:gd name="connsiteY30" fmla="*/ 1242879 h 1256946"/>
              <a:gd name="connsiteX31" fmla="*/ 0 w 1703413"/>
              <a:gd name="connsiteY31" fmla="*/ 1256946 h 1256946"/>
              <a:gd name="connsiteX0" fmla="*/ 1421579 w 1703413"/>
              <a:gd name="connsiteY0" fmla="*/ 41806 h 1263059"/>
              <a:gd name="connsiteX1" fmla="*/ 1422019 w 1703413"/>
              <a:gd name="connsiteY1" fmla="*/ 44554 h 1263059"/>
              <a:gd name="connsiteX2" fmla="*/ 1436964 w 1703413"/>
              <a:gd name="connsiteY2" fmla="*/ 62256 h 1263059"/>
              <a:gd name="connsiteX3" fmla="*/ 1418795 w 1703413"/>
              <a:gd name="connsiteY3" fmla="*/ 27332 h 1263059"/>
              <a:gd name="connsiteX4" fmla="*/ 1566944 w 1703413"/>
              <a:gd name="connsiteY4" fmla="*/ 260107 h 1263059"/>
              <a:gd name="connsiteX5" fmla="*/ 1381578 w 1703413"/>
              <a:gd name="connsiteY5" fmla="*/ 62734 h 1263059"/>
              <a:gd name="connsiteX6" fmla="*/ 1438283 w 1703413"/>
              <a:gd name="connsiteY6" fmla="*/ 46884 h 1263059"/>
              <a:gd name="connsiteX7" fmla="*/ 1674930 w 1703413"/>
              <a:gd name="connsiteY7" fmla="*/ 642203 h 1263059"/>
              <a:gd name="connsiteX8" fmla="*/ 1650001 w 1703413"/>
              <a:gd name="connsiteY8" fmla="*/ 636159 h 1263059"/>
              <a:gd name="connsiteX9" fmla="*/ 1690537 w 1703413"/>
              <a:gd name="connsiteY9" fmla="*/ 488256 h 1263059"/>
              <a:gd name="connsiteX10" fmla="*/ 1685616 w 1703413"/>
              <a:gd name="connsiteY10" fmla="*/ 322241 h 1263059"/>
              <a:gd name="connsiteX11" fmla="*/ 1491175 w 1703413"/>
              <a:gd name="connsiteY11" fmla="*/ 404930 h 1263059"/>
              <a:gd name="connsiteX12" fmla="*/ 1420837 w 1703413"/>
              <a:gd name="connsiteY12" fmla="*/ 461201 h 1263059"/>
              <a:gd name="connsiteX13" fmla="*/ 1237957 w 1703413"/>
              <a:gd name="connsiteY13" fmla="*/ 461201 h 1263059"/>
              <a:gd name="connsiteX14" fmla="*/ 1083212 w 1703413"/>
              <a:gd name="connsiteY14" fmla="*/ 447133 h 1263059"/>
              <a:gd name="connsiteX15" fmla="*/ 914400 w 1703413"/>
              <a:gd name="connsiteY15" fmla="*/ 418998 h 1263059"/>
              <a:gd name="connsiteX16" fmla="*/ 745587 w 1703413"/>
              <a:gd name="connsiteY16" fmla="*/ 418998 h 1263059"/>
              <a:gd name="connsiteX17" fmla="*/ 647114 w 1703413"/>
              <a:gd name="connsiteY17" fmla="*/ 461201 h 1263059"/>
              <a:gd name="connsiteX18" fmla="*/ 520504 w 1703413"/>
              <a:gd name="connsiteY18" fmla="*/ 489336 h 1263059"/>
              <a:gd name="connsiteX19" fmla="*/ 436098 w 1703413"/>
              <a:gd name="connsiteY19" fmla="*/ 559675 h 1263059"/>
              <a:gd name="connsiteX20" fmla="*/ 351692 w 1703413"/>
              <a:gd name="connsiteY20" fmla="*/ 630013 h 1263059"/>
              <a:gd name="connsiteX21" fmla="*/ 309489 w 1703413"/>
              <a:gd name="connsiteY21" fmla="*/ 644081 h 1263059"/>
              <a:gd name="connsiteX22" fmla="*/ 225083 w 1703413"/>
              <a:gd name="connsiteY22" fmla="*/ 658148 h 1263059"/>
              <a:gd name="connsiteX23" fmla="*/ 168812 w 1703413"/>
              <a:gd name="connsiteY23" fmla="*/ 700352 h 1263059"/>
              <a:gd name="connsiteX24" fmla="*/ 126609 w 1703413"/>
              <a:gd name="connsiteY24" fmla="*/ 784758 h 1263059"/>
              <a:gd name="connsiteX25" fmla="*/ 126609 w 1703413"/>
              <a:gd name="connsiteY25" fmla="*/ 855096 h 1263059"/>
              <a:gd name="connsiteX26" fmla="*/ 112541 w 1703413"/>
              <a:gd name="connsiteY26" fmla="*/ 967638 h 1263059"/>
              <a:gd name="connsiteX27" fmla="*/ 56271 w 1703413"/>
              <a:gd name="connsiteY27" fmla="*/ 1080179 h 1263059"/>
              <a:gd name="connsiteX28" fmla="*/ 42203 w 1703413"/>
              <a:gd name="connsiteY28" fmla="*/ 1150518 h 1263059"/>
              <a:gd name="connsiteX29" fmla="*/ 28135 w 1703413"/>
              <a:gd name="connsiteY29" fmla="*/ 1178653 h 1263059"/>
              <a:gd name="connsiteX30" fmla="*/ 14067 w 1703413"/>
              <a:gd name="connsiteY30" fmla="*/ 1248992 h 1263059"/>
              <a:gd name="connsiteX31" fmla="*/ 0 w 1703413"/>
              <a:gd name="connsiteY31" fmla="*/ 1263059 h 1263059"/>
              <a:gd name="connsiteX0" fmla="*/ 1421579 w 1703413"/>
              <a:gd name="connsiteY0" fmla="*/ 23781 h 1245034"/>
              <a:gd name="connsiteX1" fmla="*/ 1422019 w 1703413"/>
              <a:gd name="connsiteY1" fmla="*/ 26529 h 1245034"/>
              <a:gd name="connsiteX2" fmla="*/ 1436964 w 1703413"/>
              <a:gd name="connsiteY2" fmla="*/ 44231 h 1245034"/>
              <a:gd name="connsiteX3" fmla="*/ 1418795 w 1703413"/>
              <a:gd name="connsiteY3" fmla="*/ 9307 h 1245034"/>
              <a:gd name="connsiteX4" fmla="*/ 1566944 w 1703413"/>
              <a:gd name="connsiteY4" fmla="*/ 242082 h 1245034"/>
              <a:gd name="connsiteX5" fmla="*/ 1381578 w 1703413"/>
              <a:gd name="connsiteY5" fmla="*/ 44709 h 1245034"/>
              <a:gd name="connsiteX6" fmla="*/ 1666723 w 1703413"/>
              <a:gd name="connsiteY6" fmla="*/ 581537 h 1245034"/>
              <a:gd name="connsiteX7" fmla="*/ 1674930 w 1703413"/>
              <a:gd name="connsiteY7" fmla="*/ 624178 h 1245034"/>
              <a:gd name="connsiteX8" fmla="*/ 1650001 w 1703413"/>
              <a:gd name="connsiteY8" fmla="*/ 618134 h 1245034"/>
              <a:gd name="connsiteX9" fmla="*/ 1690537 w 1703413"/>
              <a:gd name="connsiteY9" fmla="*/ 470231 h 1245034"/>
              <a:gd name="connsiteX10" fmla="*/ 1685616 w 1703413"/>
              <a:gd name="connsiteY10" fmla="*/ 304216 h 1245034"/>
              <a:gd name="connsiteX11" fmla="*/ 1491175 w 1703413"/>
              <a:gd name="connsiteY11" fmla="*/ 386905 h 1245034"/>
              <a:gd name="connsiteX12" fmla="*/ 1420837 w 1703413"/>
              <a:gd name="connsiteY12" fmla="*/ 443176 h 1245034"/>
              <a:gd name="connsiteX13" fmla="*/ 1237957 w 1703413"/>
              <a:gd name="connsiteY13" fmla="*/ 443176 h 1245034"/>
              <a:gd name="connsiteX14" fmla="*/ 1083212 w 1703413"/>
              <a:gd name="connsiteY14" fmla="*/ 429108 h 1245034"/>
              <a:gd name="connsiteX15" fmla="*/ 914400 w 1703413"/>
              <a:gd name="connsiteY15" fmla="*/ 400973 h 1245034"/>
              <a:gd name="connsiteX16" fmla="*/ 745587 w 1703413"/>
              <a:gd name="connsiteY16" fmla="*/ 400973 h 1245034"/>
              <a:gd name="connsiteX17" fmla="*/ 647114 w 1703413"/>
              <a:gd name="connsiteY17" fmla="*/ 443176 h 1245034"/>
              <a:gd name="connsiteX18" fmla="*/ 520504 w 1703413"/>
              <a:gd name="connsiteY18" fmla="*/ 471311 h 1245034"/>
              <a:gd name="connsiteX19" fmla="*/ 436098 w 1703413"/>
              <a:gd name="connsiteY19" fmla="*/ 541650 h 1245034"/>
              <a:gd name="connsiteX20" fmla="*/ 351692 w 1703413"/>
              <a:gd name="connsiteY20" fmla="*/ 611988 h 1245034"/>
              <a:gd name="connsiteX21" fmla="*/ 309489 w 1703413"/>
              <a:gd name="connsiteY21" fmla="*/ 626056 h 1245034"/>
              <a:gd name="connsiteX22" fmla="*/ 225083 w 1703413"/>
              <a:gd name="connsiteY22" fmla="*/ 640123 h 1245034"/>
              <a:gd name="connsiteX23" fmla="*/ 168812 w 1703413"/>
              <a:gd name="connsiteY23" fmla="*/ 682327 h 1245034"/>
              <a:gd name="connsiteX24" fmla="*/ 126609 w 1703413"/>
              <a:gd name="connsiteY24" fmla="*/ 766733 h 1245034"/>
              <a:gd name="connsiteX25" fmla="*/ 126609 w 1703413"/>
              <a:gd name="connsiteY25" fmla="*/ 837071 h 1245034"/>
              <a:gd name="connsiteX26" fmla="*/ 112541 w 1703413"/>
              <a:gd name="connsiteY26" fmla="*/ 949613 h 1245034"/>
              <a:gd name="connsiteX27" fmla="*/ 56271 w 1703413"/>
              <a:gd name="connsiteY27" fmla="*/ 1062154 h 1245034"/>
              <a:gd name="connsiteX28" fmla="*/ 42203 w 1703413"/>
              <a:gd name="connsiteY28" fmla="*/ 1132493 h 1245034"/>
              <a:gd name="connsiteX29" fmla="*/ 28135 w 1703413"/>
              <a:gd name="connsiteY29" fmla="*/ 1160628 h 1245034"/>
              <a:gd name="connsiteX30" fmla="*/ 14067 w 1703413"/>
              <a:gd name="connsiteY30" fmla="*/ 1230967 h 1245034"/>
              <a:gd name="connsiteX31" fmla="*/ 0 w 1703413"/>
              <a:gd name="connsiteY31" fmla="*/ 1245034 h 1245034"/>
              <a:gd name="connsiteX0" fmla="*/ 1421579 w 1703413"/>
              <a:gd name="connsiteY0" fmla="*/ 27659 h 1248912"/>
              <a:gd name="connsiteX1" fmla="*/ 1422019 w 1703413"/>
              <a:gd name="connsiteY1" fmla="*/ 30407 h 1248912"/>
              <a:gd name="connsiteX2" fmla="*/ 1436964 w 1703413"/>
              <a:gd name="connsiteY2" fmla="*/ 48109 h 1248912"/>
              <a:gd name="connsiteX3" fmla="*/ 1647236 w 1703413"/>
              <a:gd name="connsiteY3" fmla="*/ 623021 h 1248912"/>
              <a:gd name="connsiteX4" fmla="*/ 1566944 w 1703413"/>
              <a:gd name="connsiteY4" fmla="*/ 245960 h 1248912"/>
              <a:gd name="connsiteX5" fmla="*/ 1381578 w 1703413"/>
              <a:gd name="connsiteY5" fmla="*/ 48587 h 1248912"/>
              <a:gd name="connsiteX6" fmla="*/ 1666723 w 1703413"/>
              <a:gd name="connsiteY6" fmla="*/ 585415 h 1248912"/>
              <a:gd name="connsiteX7" fmla="*/ 1674930 w 1703413"/>
              <a:gd name="connsiteY7" fmla="*/ 628056 h 1248912"/>
              <a:gd name="connsiteX8" fmla="*/ 1650001 w 1703413"/>
              <a:gd name="connsiteY8" fmla="*/ 622012 h 1248912"/>
              <a:gd name="connsiteX9" fmla="*/ 1690537 w 1703413"/>
              <a:gd name="connsiteY9" fmla="*/ 474109 h 1248912"/>
              <a:gd name="connsiteX10" fmla="*/ 1685616 w 1703413"/>
              <a:gd name="connsiteY10" fmla="*/ 308094 h 1248912"/>
              <a:gd name="connsiteX11" fmla="*/ 1491175 w 1703413"/>
              <a:gd name="connsiteY11" fmla="*/ 390783 h 1248912"/>
              <a:gd name="connsiteX12" fmla="*/ 1420837 w 1703413"/>
              <a:gd name="connsiteY12" fmla="*/ 447054 h 1248912"/>
              <a:gd name="connsiteX13" fmla="*/ 1237957 w 1703413"/>
              <a:gd name="connsiteY13" fmla="*/ 447054 h 1248912"/>
              <a:gd name="connsiteX14" fmla="*/ 1083212 w 1703413"/>
              <a:gd name="connsiteY14" fmla="*/ 432986 h 1248912"/>
              <a:gd name="connsiteX15" fmla="*/ 914400 w 1703413"/>
              <a:gd name="connsiteY15" fmla="*/ 404851 h 1248912"/>
              <a:gd name="connsiteX16" fmla="*/ 745587 w 1703413"/>
              <a:gd name="connsiteY16" fmla="*/ 404851 h 1248912"/>
              <a:gd name="connsiteX17" fmla="*/ 647114 w 1703413"/>
              <a:gd name="connsiteY17" fmla="*/ 447054 h 1248912"/>
              <a:gd name="connsiteX18" fmla="*/ 520504 w 1703413"/>
              <a:gd name="connsiteY18" fmla="*/ 475189 h 1248912"/>
              <a:gd name="connsiteX19" fmla="*/ 436098 w 1703413"/>
              <a:gd name="connsiteY19" fmla="*/ 545528 h 1248912"/>
              <a:gd name="connsiteX20" fmla="*/ 351692 w 1703413"/>
              <a:gd name="connsiteY20" fmla="*/ 615866 h 1248912"/>
              <a:gd name="connsiteX21" fmla="*/ 309489 w 1703413"/>
              <a:gd name="connsiteY21" fmla="*/ 629934 h 1248912"/>
              <a:gd name="connsiteX22" fmla="*/ 225083 w 1703413"/>
              <a:gd name="connsiteY22" fmla="*/ 644001 h 1248912"/>
              <a:gd name="connsiteX23" fmla="*/ 168812 w 1703413"/>
              <a:gd name="connsiteY23" fmla="*/ 686205 h 1248912"/>
              <a:gd name="connsiteX24" fmla="*/ 126609 w 1703413"/>
              <a:gd name="connsiteY24" fmla="*/ 770611 h 1248912"/>
              <a:gd name="connsiteX25" fmla="*/ 126609 w 1703413"/>
              <a:gd name="connsiteY25" fmla="*/ 840949 h 1248912"/>
              <a:gd name="connsiteX26" fmla="*/ 112541 w 1703413"/>
              <a:gd name="connsiteY26" fmla="*/ 953491 h 1248912"/>
              <a:gd name="connsiteX27" fmla="*/ 56271 w 1703413"/>
              <a:gd name="connsiteY27" fmla="*/ 1066032 h 1248912"/>
              <a:gd name="connsiteX28" fmla="*/ 42203 w 1703413"/>
              <a:gd name="connsiteY28" fmla="*/ 1136371 h 1248912"/>
              <a:gd name="connsiteX29" fmla="*/ 28135 w 1703413"/>
              <a:gd name="connsiteY29" fmla="*/ 1164506 h 1248912"/>
              <a:gd name="connsiteX30" fmla="*/ 14067 w 1703413"/>
              <a:gd name="connsiteY30" fmla="*/ 1234845 h 1248912"/>
              <a:gd name="connsiteX31" fmla="*/ 0 w 1703413"/>
              <a:gd name="connsiteY31" fmla="*/ 1248912 h 1248912"/>
              <a:gd name="connsiteX0" fmla="*/ 1421579 w 1703413"/>
              <a:gd name="connsiteY0" fmla="*/ 26904 h 1248157"/>
              <a:gd name="connsiteX1" fmla="*/ 1422019 w 1703413"/>
              <a:gd name="connsiteY1" fmla="*/ 29652 h 1248157"/>
              <a:gd name="connsiteX2" fmla="*/ 1636831 w 1703413"/>
              <a:gd name="connsiteY2" fmla="*/ 533332 h 1248157"/>
              <a:gd name="connsiteX3" fmla="*/ 1647236 w 1703413"/>
              <a:gd name="connsiteY3" fmla="*/ 622266 h 1248157"/>
              <a:gd name="connsiteX4" fmla="*/ 1566944 w 1703413"/>
              <a:gd name="connsiteY4" fmla="*/ 245205 h 1248157"/>
              <a:gd name="connsiteX5" fmla="*/ 1381578 w 1703413"/>
              <a:gd name="connsiteY5" fmla="*/ 47832 h 1248157"/>
              <a:gd name="connsiteX6" fmla="*/ 1666723 w 1703413"/>
              <a:gd name="connsiteY6" fmla="*/ 584660 h 1248157"/>
              <a:gd name="connsiteX7" fmla="*/ 1674930 w 1703413"/>
              <a:gd name="connsiteY7" fmla="*/ 627301 h 1248157"/>
              <a:gd name="connsiteX8" fmla="*/ 1650001 w 1703413"/>
              <a:gd name="connsiteY8" fmla="*/ 621257 h 1248157"/>
              <a:gd name="connsiteX9" fmla="*/ 1690537 w 1703413"/>
              <a:gd name="connsiteY9" fmla="*/ 473354 h 1248157"/>
              <a:gd name="connsiteX10" fmla="*/ 1685616 w 1703413"/>
              <a:gd name="connsiteY10" fmla="*/ 307339 h 1248157"/>
              <a:gd name="connsiteX11" fmla="*/ 1491175 w 1703413"/>
              <a:gd name="connsiteY11" fmla="*/ 390028 h 1248157"/>
              <a:gd name="connsiteX12" fmla="*/ 1420837 w 1703413"/>
              <a:gd name="connsiteY12" fmla="*/ 446299 h 1248157"/>
              <a:gd name="connsiteX13" fmla="*/ 1237957 w 1703413"/>
              <a:gd name="connsiteY13" fmla="*/ 446299 h 1248157"/>
              <a:gd name="connsiteX14" fmla="*/ 1083212 w 1703413"/>
              <a:gd name="connsiteY14" fmla="*/ 432231 h 1248157"/>
              <a:gd name="connsiteX15" fmla="*/ 914400 w 1703413"/>
              <a:gd name="connsiteY15" fmla="*/ 404096 h 1248157"/>
              <a:gd name="connsiteX16" fmla="*/ 745587 w 1703413"/>
              <a:gd name="connsiteY16" fmla="*/ 404096 h 1248157"/>
              <a:gd name="connsiteX17" fmla="*/ 647114 w 1703413"/>
              <a:gd name="connsiteY17" fmla="*/ 446299 h 1248157"/>
              <a:gd name="connsiteX18" fmla="*/ 520504 w 1703413"/>
              <a:gd name="connsiteY18" fmla="*/ 474434 h 1248157"/>
              <a:gd name="connsiteX19" fmla="*/ 436098 w 1703413"/>
              <a:gd name="connsiteY19" fmla="*/ 544773 h 1248157"/>
              <a:gd name="connsiteX20" fmla="*/ 351692 w 1703413"/>
              <a:gd name="connsiteY20" fmla="*/ 615111 h 1248157"/>
              <a:gd name="connsiteX21" fmla="*/ 309489 w 1703413"/>
              <a:gd name="connsiteY21" fmla="*/ 629179 h 1248157"/>
              <a:gd name="connsiteX22" fmla="*/ 225083 w 1703413"/>
              <a:gd name="connsiteY22" fmla="*/ 643246 h 1248157"/>
              <a:gd name="connsiteX23" fmla="*/ 168812 w 1703413"/>
              <a:gd name="connsiteY23" fmla="*/ 685450 h 1248157"/>
              <a:gd name="connsiteX24" fmla="*/ 126609 w 1703413"/>
              <a:gd name="connsiteY24" fmla="*/ 769856 h 1248157"/>
              <a:gd name="connsiteX25" fmla="*/ 126609 w 1703413"/>
              <a:gd name="connsiteY25" fmla="*/ 840194 h 1248157"/>
              <a:gd name="connsiteX26" fmla="*/ 112541 w 1703413"/>
              <a:gd name="connsiteY26" fmla="*/ 952736 h 1248157"/>
              <a:gd name="connsiteX27" fmla="*/ 56271 w 1703413"/>
              <a:gd name="connsiteY27" fmla="*/ 1065277 h 1248157"/>
              <a:gd name="connsiteX28" fmla="*/ 42203 w 1703413"/>
              <a:gd name="connsiteY28" fmla="*/ 1135616 h 1248157"/>
              <a:gd name="connsiteX29" fmla="*/ 28135 w 1703413"/>
              <a:gd name="connsiteY29" fmla="*/ 1163751 h 1248157"/>
              <a:gd name="connsiteX30" fmla="*/ 14067 w 1703413"/>
              <a:gd name="connsiteY30" fmla="*/ 1234090 h 1248157"/>
              <a:gd name="connsiteX31" fmla="*/ 0 w 1703413"/>
              <a:gd name="connsiteY31" fmla="*/ 1248157 h 1248157"/>
              <a:gd name="connsiteX0" fmla="*/ 1421579 w 1703413"/>
              <a:gd name="connsiteY0" fmla="*/ 26904 h 1248157"/>
              <a:gd name="connsiteX1" fmla="*/ 1422019 w 1703413"/>
              <a:gd name="connsiteY1" fmla="*/ 29652 h 1248157"/>
              <a:gd name="connsiteX2" fmla="*/ 1636831 w 1703413"/>
              <a:gd name="connsiteY2" fmla="*/ 533332 h 1248157"/>
              <a:gd name="connsiteX3" fmla="*/ 1647236 w 1703413"/>
              <a:gd name="connsiteY3" fmla="*/ 622266 h 1248157"/>
              <a:gd name="connsiteX4" fmla="*/ 1566944 w 1703413"/>
              <a:gd name="connsiteY4" fmla="*/ 245205 h 1248157"/>
              <a:gd name="connsiteX5" fmla="*/ 1638595 w 1703413"/>
              <a:gd name="connsiteY5" fmla="*/ 600511 h 1248157"/>
              <a:gd name="connsiteX6" fmla="*/ 1666723 w 1703413"/>
              <a:gd name="connsiteY6" fmla="*/ 584660 h 1248157"/>
              <a:gd name="connsiteX7" fmla="*/ 1674930 w 1703413"/>
              <a:gd name="connsiteY7" fmla="*/ 627301 h 1248157"/>
              <a:gd name="connsiteX8" fmla="*/ 1650001 w 1703413"/>
              <a:gd name="connsiteY8" fmla="*/ 621257 h 1248157"/>
              <a:gd name="connsiteX9" fmla="*/ 1690537 w 1703413"/>
              <a:gd name="connsiteY9" fmla="*/ 473354 h 1248157"/>
              <a:gd name="connsiteX10" fmla="*/ 1685616 w 1703413"/>
              <a:gd name="connsiteY10" fmla="*/ 307339 h 1248157"/>
              <a:gd name="connsiteX11" fmla="*/ 1491175 w 1703413"/>
              <a:gd name="connsiteY11" fmla="*/ 390028 h 1248157"/>
              <a:gd name="connsiteX12" fmla="*/ 1420837 w 1703413"/>
              <a:gd name="connsiteY12" fmla="*/ 446299 h 1248157"/>
              <a:gd name="connsiteX13" fmla="*/ 1237957 w 1703413"/>
              <a:gd name="connsiteY13" fmla="*/ 446299 h 1248157"/>
              <a:gd name="connsiteX14" fmla="*/ 1083212 w 1703413"/>
              <a:gd name="connsiteY14" fmla="*/ 432231 h 1248157"/>
              <a:gd name="connsiteX15" fmla="*/ 914400 w 1703413"/>
              <a:gd name="connsiteY15" fmla="*/ 404096 h 1248157"/>
              <a:gd name="connsiteX16" fmla="*/ 745587 w 1703413"/>
              <a:gd name="connsiteY16" fmla="*/ 404096 h 1248157"/>
              <a:gd name="connsiteX17" fmla="*/ 647114 w 1703413"/>
              <a:gd name="connsiteY17" fmla="*/ 446299 h 1248157"/>
              <a:gd name="connsiteX18" fmla="*/ 520504 w 1703413"/>
              <a:gd name="connsiteY18" fmla="*/ 474434 h 1248157"/>
              <a:gd name="connsiteX19" fmla="*/ 436098 w 1703413"/>
              <a:gd name="connsiteY19" fmla="*/ 544773 h 1248157"/>
              <a:gd name="connsiteX20" fmla="*/ 351692 w 1703413"/>
              <a:gd name="connsiteY20" fmla="*/ 615111 h 1248157"/>
              <a:gd name="connsiteX21" fmla="*/ 309489 w 1703413"/>
              <a:gd name="connsiteY21" fmla="*/ 629179 h 1248157"/>
              <a:gd name="connsiteX22" fmla="*/ 225083 w 1703413"/>
              <a:gd name="connsiteY22" fmla="*/ 643246 h 1248157"/>
              <a:gd name="connsiteX23" fmla="*/ 168812 w 1703413"/>
              <a:gd name="connsiteY23" fmla="*/ 685450 h 1248157"/>
              <a:gd name="connsiteX24" fmla="*/ 126609 w 1703413"/>
              <a:gd name="connsiteY24" fmla="*/ 769856 h 1248157"/>
              <a:gd name="connsiteX25" fmla="*/ 126609 w 1703413"/>
              <a:gd name="connsiteY25" fmla="*/ 840194 h 1248157"/>
              <a:gd name="connsiteX26" fmla="*/ 112541 w 1703413"/>
              <a:gd name="connsiteY26" fmla="*/ 952736 h 1248157"/>
              <a:gd name="connsiteX27" fmla="*/ 56271 w 1703413"/>
              <a:gd name="connsiteY27" fmla="*/ 1065277 h 1248157"/>
              <a:gd name="connsiteX28" fmla="*/ 42203 w 1703413"/>
              <a:gd name="connsiteY28" fmla="*/ 1135616 h 1248157"/>
              <a:gd name="connsiteX29" fmla="*/ 28135 w 1703413"/>
              <a:gd name="connsiteY29" fmla="*/ 1163751 h 1248157"/>
              <a:gd name="connsiteX30" fmla="*/ 14067 w 1703413"/>
              <a:gd name="connsiteY30" fmla="*/ 1234090 h 1248157"/>
              <a:gd name="connsiteX31" fmla="*/ 0 w 1703413"/>
              <a:gd name="connsiteY31" fmla="*/ 1248157 h 1248157"/>
              <a:gd name="connsiteX0" fmla="*/ 1421579 w 1703413"/>
              <a:gd name="connsiteY0" fmla="*/ 0 h 1221253"/>
              <a:gd name="connsiteX1" fmla="*/ 1621888 w 1703413"/>
              <a:gd name="connsiteY1" fmla="*/ 498248 h 1221253"/>
              <a:gd name="connsiteX2" fmla="*/ 1636831 w 1703413"/>
              <a:gd name="connsiteY2" fmla="*/ 506428 h 1221253"/>
              <a:gd name="connsiteX3" fmla="*/ 1647236 w 1703413"/>
              <a:gd name="connsiteY3" fmla="*/ 595362 h 1221253"/>
              <a:gd name="connsiteX4" fmla="*/ 1566944 w 1703413"/>
              <a:gd name="connsiteY4" fmla="*/ 218301 h 1221253"/>
              <a:gd name="connsiteX5" fmla="*/ 1638595 w 1703413"/>
              <a:gd name="connsiteY5" fmla="*/ 573607 h 1221253"/>
              <a:gd name="connsiteX6" fmla="*/ 1666723 w 1703413"/>
              <a:gd name="connsiteY6" fmla="*/ 557756 h 1221253"/>
              <a:gd name="connsiteX7" fmla="*/ 1674930 w 1703413"/>
              <a:gd name="connsiteY7" fmla="*/ 600397 h 1221253"/>
              <a:gd name="connsiteX8" fmla="*/ 1650001 w 1703413"/>
              <a:gd name="connsiteY8" fmla="*/ 594353 h 1221253"/>
              <a:gd name="connsiteX9" fmla="*/ 1690537 w 1703413"/>
              <a:gd name="connsiteY9" fmla="*/ 446450 h 1221253"/>
              <a:gd name="connsiteX10" fmla="*/ 1685616 w 1703413"/>
              <a:gd name="connsiteY10" fmla="*/ 280435 h 1221253"/>
              <a:gd name="connsiteX11" fmla="*/ 1491175 w 1703413"/>
              <a:gd name="connsiteY11" fmla="*/ 363124 h 1221253"/>
              <a:gd name="connsiteX12" fmla="*/ 1420837 w 1703413"/>
              <a:gd name="connsiteY12" fmla="*/ 419395 h 1221253"/>
              <a:gd name="connsiteX13" fmla="*/ 1237957 w 1703413"/>
              <a:gd name="connsiteY13" fmla="*/ 419395 h 1221253"/>
              <a:gd name="connsiteX14" fmla="*/ 1083212 w 1703413"/>
              <a:gd name="connsiteY14" fmla="*/ 405327 h 1221253"/>
              <a:gd name="connsiteX15" fmla="*/ 914400 w 1703413"/>
              <a:gd name="connsiteY15" fmla="*/ 377192 h 1221253"/>
              <a:gd name="connsiteX16" fmla="*/ 745587 w 1703413"/>
              <a:gd name="connsiteY16" fmla="*/ 377192 h 1221253"/>
              <a:gd name="connsiteX17" fmla="*/ 647114 w 1703413"/>
              <a:gd name="connsiteY17" fmla="*/ 419395 h 1221253"/>
              <a:gd name="connsiteX18" fmla="*/ 520504 w 1703413"/>
              <a:gd name="connsiteY18" fmla="*/ 447530 h 1221253"/>
              <a:gd name="connsiteX19" fmla="*/ 436098 w 1703413"/>
              <a:gd name="connsiteY19" fmla="*/ 517869 h 1221253"/>
              <a:gd name="connsiteX20" fmla="*/ 351692 w 1703413"/>
              <a:gd name="connsiteY20" fmla="*/ 588207 h 1221253"/>
              <a:gd name="connsiteX21" fmla="*/ 309489 w 1703413"/>
              <a:gd name="connsiteY21" fmla="*/ 602275 h 1221253"/>
              <a:gd name="connsiteX22" fmla="*/ 225083 w 1703413"/>
              <a:gd name="connsiteY22" fmla="*/ 616342 h 1221253"/>
              <a:gd name="connsiteX23" fmla="*/ 168812 w 1703413"/>
              <a:gd name="connsiteY23" fmla="*/ 658546 h 1221253"/>
              <a:gd name="connsiteX24" fmla="*/ 126609 w 1703413"/>
              <a:gd name="connsiteY24" fmla="*/ 742952 h 1221253"/>
              <a:gd name="connsiteX25" fmla="*/ 126609 w 1703413"/>
              <a:gd name="connsiteY25" fmla="*/ 813290 h 1221253"/>
              <a:gd name="connsiteX26" fmla="*/ 112541 w 1703413"/>
              <a:gd name="connsiteY26" fmla="*/ 925832 h 1221253"/>
              <a:gd name="connsiteX27" fmla="*/ 56271 w 1703413"/>
              <a:gd name="connsiteY27" fmla="*/ 1038373 h 1221253"/>
              <a:gd name="connsiteX28" fmla="*/ 42203 w 1703413"/>
              <a:gd name="connsiteY28" fmla="*/ 1108712 h 1221253"/>
              <a:gd name="connsiteX29" fmla="*/ 28135 w 1703413"/>
              <a:gd name="connsiteY29" fmla="*/ 1136847 h 1221253"/>
              <a:gd name="connsiteX30" fmla="*/ 14067 w 1703413"/>
              <a:gd name="connsiteY30" fmla="*/ 1207186 h 1221253"/>
              <a:gd name="connsiteX31" fmla="*/ 0 w 1703413"/>
              <a:gd name="connsiteY31" fmla="*/ 1221253 h 1221253"/>
              <a:gd name="connsiteX0" fmla="*/ 1688116 w 1703413"/>
              <a:gd name="connsiteY0" fmla="*/ 324864 h 1002985"/>
              <a:gd name="connsiteX1" fmla="*/ 1621888 w 1703413"/>
              <a:gd name="connsiteY1" fmla="*/ 279980 h 1002985"/>
              <a:gd name="connsiteX2" fmla="*/ 1636831 w 1703413"/>
              <a:gd name="connsiteY2" fmla="*/ 288160 h 1002985"/>
              <a:gd name="connsiteX3" fmla="*/ 1647236 w 1703413"/>
              <a:gd name="connsiteY3" fmla="*/ 377094 h 1002985"/>
              <a:gd name="connsiteX4" fmla="*/ 1566944 w 1703413"/>
              <a:gd name="connsiteY4" fmla="*/ 33 h 1002985"/>
              <a:gd name="connsiteX5" fmla="*/ 1638595 w 1703413"/>
              <a:gd name="connsiteY5" fmla="*/ 355339 h 1002985"/>
              <a:gd name="connsiteX6" fmla="*/ 1666723 w 1703413"/>
              <a:gd name="connsiteY6" fmla="*/ 339488 h 1002985"/>
              <a:gd name="connsiteX7" fmla="*/ 1674930 w 1703413"/>
              <a:gd name="connsiteY7" fmla="*/ 382129 h 1002985"/>
              <a:gd name="connsiteX8" fmla="*/ 1650001 w 1703413"/>
              <a:gd name="connsiteY8" fmla="*/ 376085 h 1002985"/>
              <a:gd name="connsiteX9" fmla="*/ 1690537 w 1703413"/>
              <a:gd name="connsiteY9" fmla="*/ 228182 h 1002985"/>
              <a:gd name="connsiteX10" fmla="*/ 1685616 w 1703413"/>
              <a:gd name="connsiteY10" fmla="*/ 62167 h 1002985"/>
              <a:gd name="connsiteX11" fmla="*/ 1491175 w 1703413"/>
              <a:gd name="connsiteY11" fmla="*/ 144856 h 1002985"/>
              <a:gd name="connsiteX12" fmla="*/ 1420837 w 1703413"/>
              <a:gd name="connsiteY12" fmla="*/ 201127 h 1002985"/>
              <a:gd name="connsiteX13" fmla="*/ 1237957 w 1703413"/>
              <a:gd name="connsiteY13" fmla="*/ 201127 h 1002985"/>
              <a:gd name="connsiteX14" fmla="*/ 1083212 w 1703413"/>
              <a:gd name="connsiteY14" fmla="*/ 187059 h 1002985"/>
              <a:gd name="connsiteX15" fmla="*/ 914400 w 1703413"/>
              <a:gd name="connsiteY15" fmla="*/ 158924 h 1002985"/>
              <a:gd name="connsiteX16" fmla="*/ 745587 w 1703413"/>
              <a:gd name="connsiteY16" fmla="*/ 158924 h 1002985"/>
              <a:gd name="connsiteX17" fmla="*/ 647114 w 1703413"/>
              <a:gd name="connsiteY17" fmla="*/ 201127 h 1002985"/>
              <a:gd name="connsiteX18" fmla="*/ 520504 w 1703413"/>
              <a:gd name="connsiteY18" fmla="*/ 229262 h 1002985"/>
              <a:gd name="connsiteX19" fmla="*/ 436098 w 1703413"/>
              <a:gd name="connsiteY19" fmla="*/ 299601 h 1002985"/>
              <a:gd name="connsiteX20" fmla="*/ 351692 w 1703413"/>
              <a:gd name="connsiteY20" fmla="*/ 369939 h 1002985"/>
              <a:gd name="connsiteX21" fmla="*/ 309489 w 1703413"/>
              <a:gd name="connsiteY21" fmla="*/ 384007 h 1002985"/>
              <a:gd name="connsiteX22" fmla="*/ 225083 w 1703413"/>
              <a:gd name="connsiteY22" fmla="*/ 398074 h 1002985"/>
              <a:gd name="connsiteX23" fmla="*/ 168812 w 1703413"/>
              <a:gd name="connsiteY23" fmla="*/ 440278 h 1002985"/>
              <a:gd name="connsiteX24" fmla="*/ 126609 w 1703413"/>
              <a:gd name="connsiteY24" fmla="*/ 524684 h 1002985"/>
              <a:gd name="connsiteX25" fmla="*/ 126609 w 1703413"/>
              <a:gd name="connsiteY25" fmla="*/ 595022 h 1002985"/>
              <a:gd name="connsiteX26" fmla="*/ 112541 w 1703413"/>
              <a:gd name="connsiteY26" fmla="*/ 707564 h 1002985"/>
              <a:gd name="connsiteX27" fmla="*/ 56271 w 1703413"/>
              <a:gd name="connsiteY27" fmla="*/ 820105 h 1002985"/>
              <a:gd name="connsiteX28" fmla="*/ 42203 w 1703413"/>
              <a:gd name="connsiteY28" fmla="*/ 890444 h 1002985"/>
              <a:gd name="connsiteX29" fmla="*/ 28135 w 1703413"/>
              <a:gd name="connsiteY29" fmla="*/ 918579 h 1002985"/>
              <a:gd name="connsiteX30" fmla="*/ 14067 w 1703413"/>
              <a:gd name="connsiteY30" fmla="*/ 988918 h 1002985"/>
              <a:gd name="connsiteX31" fmla="*/ 0 w 1703413"/>
              <a:gd name="connsiteY31" fmla="*/ 1002985 h 1002985"/>
              <a:gd name="connsiteX0" fmla="*/ 1688116 w 1703413"/>
              <a:gd name="connsiteY0" fmla="*/ 264431 h 942552"/>
              <a:gd name="connsiteX1" fmla="*/ 1621888 w 1703413"/>
              <a:gd name="connsiteY1" fmla="*/ 219547 h 942552"/>
              <a:gd name="connsiteX2" fmla="*/ 1636831 w 1703413"/>
              <a:gd name="connsiteY2" fmla="*/ 227727 h 942552"/>
              <a:gd name="connsiteX3" fmla="*/ 1647236 w 1703413"/>
              <a:gd name="connsiteY3" fmla="*/ 316661 h 942552"/>
              <a:gd name="connsiteX4" fmla="*/ 1642986 w 1703413"/>
              <a:gd name="connsiteY4" fmla="*/ 282631 h 942552"/>
              <a:gd name="connsiteX5" fmla="*/ 1638595 w 1703413"/>
              <a:gd name="connsiteY5" fmla="*/ 294906 h 942552"/>
              <a:gd name="connsiteX6" fmla="*/ 1666723 w 1703413"/>
              <a:gd name="connsiteY6" fmla="*/ 279055 h 942552"/>
              <a:gd name="connsiteX7" fmla="*/ 1674930 w 1703413"/>
              <a:gd name="connsiteY7" fmla="*/ 321696 h 942552"/>
              <a:gd name="connsiteX8" fmla="*/ 1650001 w 1703413"/>
              <a:gd name="connsiteY8" fmla="*/ 315652 h 942552"/>
              <a:gd name="connsiteX9" fmla="*/ 1690537 w 1703413"/>
              <a:gd name="connsiteY9" fmla="*/ 167749 h 942552"/>
              <a:gd name="connsiteX10" fmla="*/ 1685616 w 1703413"/>
              <a:gd name="connsiteY10" fmla="*/ 1734 h 942552"/>
              <a:gd name="connsiteX11" fmla="*/ 1491175 w 1703413"/>
              <a:gd name="connsiteY11" fmla="*/ 84423 h 942552"/>
              <a:gd name="connsiteX12" fmla="*/ 1420837 w 1703413"/>
              <a:gd name="connsiteY12" fmla="*/ 140694 h 942552"/>
              <a:gd name="connsiteX13" fmla="*/ 1237957 w 1703413"/>
              <a:gd name="connsiteY13" fmla="*/ 140694 h 942552"/>
              <a:gd name="connsiteX14" fmla="*/ 1083212 w 1703413"/>
              <a:gd name="connsiteY14" fmla="*/ 126626 h 942552"/>
              <a:gd name="connsiteX15" fmla="*/ 914400 w 1703413"/>
              <a:gd name="connsiteY15" fmla="*/ 98491 h 942552"/>
              <a:gd name="connsiteX16" fmla="*/ 745587 w 1703413"/>
              <a:gd name="connsiteY16" fmla="*/ 98491 h 942552"/>
              <a:gd name="connsiteX17" fmla="*/ 647114 w 1703413"/>
              <a:gd name="connsiteY17" fmla="*/ 140694 h 942552"/>
              <a:gd name="connsiteX18" fmla="*/ 520504 w 1703413"/>
              <a:gd name="connsiteY18" fmla="*/ 168829 h 942552"/>
              <a:gd name="connsiteX19" fmla="*/ 436098 w 1703413"/>
              <a:gd name="connsiteY19" fmla="*/ 239168 h 942552"/>
              <a:gd name="connsiteX20" fmla="*/ 351692 w 1703413"/>
              <a:gd name="connsiteY20" fmla="*/ 309506 h 942552"/>
              <a:gd name="connsiteX21" fmla="*/ 309489 w 1703413"/>
              <a:gd name="connsiteY21" fmla="*/ 323574 h 942552"/>
              <a:gd name="connsiteX22" fmla="*/ 225083 w 1703413"/>
              <a:gd name="connsiteY22" fmla="*/ 337641 h 942552"/>
              <a:gd name="connsiteX23" fmla="*/ 168812 w 1703413"/>
              <a:gd name="connsiteY23" fmla="*/ 379845 h 942552"/>
              <a:gd name="connsiteX24" fmla="*/ 126609 w 1703413"/>
              <a:gd name="connsiteY24" fmla="*/ 464251 h 942552"/>
              <a:gd name="connsiteX25" fmla="*/ 126609 w 1703413"/>
              <a:gd name="connsiteY25" fmla="*/ 534589 h 942552"/>
              <a:gd name="connsiteX26" fmla="*/ 112541 w 1703413"/>
              <a:gd name="connsiteY26" fmla="*/ 647131 h 942552"/>
              <a:gd name="connsiteX27" fmla="*/ 56271 w 1703413"/>
              <a:gd name="connsiteY27" fmla="*/ 759672 h 942552"/>
              <a:gd name="connsiteX28" fmla="*/ 42203 w 1703413"/>
              <a:gd name="connsiteY28" fmla="*/ 830011 h 942552"/>
              <a:gd name="connsiteX29" fmla="*/ 28135 w 1703413"/>
              <a:gd name="connsiteY29" fmla="*/ 858146 h 942552"/>
              <a:gd name="connsiteX30" fmla="*/ 14067 w 1703413"/>
              <a:gd name="connsiteY30" fmla="*/ 928485 h 942552"/>
              <a:gd name="connsiteX31" fmla="*/ 0 w 1703413"/>
              <a:gd name="connsiteY31" fmla="*/ 942552 h 942552"/>
              <a:gd name="connsiteX0" fmla="*/ 1688116 w 1703421"/>
              <a:gd name="connsiteY0" fmla="*/ 264431 h 942552"/>
              <a:gd name="connsiteX1" fmla="*/ 1621888 w 1703421"/>
              <a:gd name="connsiteY1" fmla="*/ 219547 h 942552"/>
              <a:gd name="connsiteX2" fmla="*/ 1636831 w 1703421"/>
              <a:gd name="connsiteY2" fmla="*/ 227727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66723 w 1703421"/>
              <a:gd name="connsiteY6" fmla="*/ 279055 h 942552"/>
              <a:gd name="connsiteX7" fmla="*/ 1674930 w 1703421"/>
              <a:gd name="connsiteY7" fmla="*/ 321696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88116 w 1703421"/>
              <a:gd name="connsiteY0" fmla="*/ 264431 h 942552"/>
              <a:gd name="connsiteX1" fmla="*/ 1621888 w 1703421"/>
              <a:gd name="connsiteY1" fmla="*/ 219547 h 942552"/>
              <a:gd name="connsiteX2" fmla="*/ 1665246 w 1703421"/>
              <a:gd name="connsiteY2" fmla="*/ 284986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66723 w 1703421"/>
              <a:gd name="connsiteY6" fmla="*/ 279055 h 942552"/>
              <a:gd name="connsiteX7" fmla="*/ 1674930 w 1703421"/>
              <a:gd name="connsiteY7" fmla="*/ 321696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88116 w 1703421"/>
              <a:gd name="connsiteY0" fmla="*/ 264431 h 942552"/>
              <a:gd name="connsiteX1" fmla="*/ 1650304 w 1703421"/>
              <a:gd name="connsiteY1" fmla="*/ 286331 h 942552"/>
              <a:gd name="connsiteX2" fmla="*/ 1665246 w 1703421"/>
              <a:gd name="connsiteY2" fmla="*/ 284986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66723 w 1703421"/>
              <a:gd name="connsiteY6" fmla="*/ 279055 h 942552"/>
              <a:gd name="connsiteX7" fmla="*/ 1674930 w 1703421"/>
              <a:gd name="connsiteY7" fmla="*/ 321696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88116 w 1703421"/>
              <a:gd name="connsiteY0" fmla="*/ 264431 h 942552"/>
              <a:gd name="connsiteX1" fmla="*/ 1650304 w 1703421"/>
              <a:gd name="connsiteY1" fmla="*/ 286331 h 942552"/>
              <a:gd name="connsiteX2" fmla="*/ 1665246 w 1703421"/>
              <a:gd name="connsiteY2" fmla="*/ 284986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66723 w 1703421"/>
              <a:gd name="connsiteY6" fmla="*/ 279055 h 942552"/>
              <a:gd name="connsiteX7" fmla="*/ 1617624 w 1703421"/>
              <a:gd name="connsiteY7" fmla="*/ 283704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88116 w 1703421"/>
              <a:gd name="connsiteY0" fmla="*/ 264431 h 942552"/>
              <a:gd name="connsiteX1" fmla="*/ 1650304 w 1703421"/>
              <a:gd name="connsiteY1" fmla="*/ 286331 h 942552"/>
              <a:gd name="connsiteX2" fmla="*/ 1665246 w 1703421"/>
              <a:gd name="connsiteY2" fmla="*/ 284986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66723 w 1703421"/>
              <a:gd name="connsiteY6" fmla="*/ 279055 h 942552"/>
              <a:gd name="connsiteX7" fmla="*/ 1684137 w 1703421"/>
              <a:gd name="connsiteY7" fmla="*/ 283812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46048 w 1703421"/>
              <a:gd name="connsiteY0" fmla="*/ 279778 h 942552"/>
              <a:gd name="connsiteX1" fmla="*/ 1650304 w 1703421"/>
              <a:gd name="connsiteY1" fmla="*/ 286331 h 942552"/>
              <a:gd name="connsiteX2" fmla="*/ 1665246 w 1703421"/>
              <a:gd name="connsiteY2" fmla="*/ 284986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66723 w 1703421"/>
              <a:gd name="connsiteY6" fmla="*/ 279055 h 942552"/>
              <a:gd name="connsiteX7" fmla="*/ 1684137 w 1703421"/>
              <a:gd name="connsiteY7" fmla="*/ 283812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46048 w 1703421"/>
              <a:gd name="connsiteY0" fmla="*/ 279778 h 942552"/>
              <a:gd name="connsiteX1" fmla="*/ 1650304 w 1703421"/>
              <a:gd name="connsiteY1" fmla="*/ 286331 h 942552"/>
              <a:gd name="connsiteX2" fmla="*/ 1665246 w 1703421"/>
              <a:gd name="connsiteY2" fmla="*/ 284986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66723 w 1703421"/>
              <a:gd name="connsiteY6" fmla="*/ 279055 h 942552"/>
              <a:gd name="connsiteX7" fmla="*/ 1657307 w 1703421"/>
              <a:gd name="connsiteY7" fmla="*/ 291543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46048 w 1703421"/>
              <a:gd name="connsiteY0" fmla="*/ 279778 h 942552"/>
              <a:gd name="connsiteX1" fmla="*/ 1650304 w 1703421"/>
              <a:gd name="connsiteY1" fmla="*/ 286331 h 942552"/>
              <a:gd name="connsiteX2" fmla="*/ 1665246 w 1703421"/>
              <a:gd name="connsiteY2" fmla="*/ 284986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39895 w 1703421"/>
              <a:gd name="connsiteY6" fmla="*/ 294407 h 942552"/>
              <a:gd name="connsiteX7" fmla="*/ 1657307 w 1703421"/>
              <a:gd name="connsiteY7" fmla="*/ 291543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46048 w 1703421"/>
              <a:gd name="connsiteY0" fmla="*/ 279778 h 942552"/>
              <a:gd name="connsiteX1" fmla="*/ 1650304 w 1703421"/>
              <a:gd name="connsiteY1" fmla="*/ 286331 h 942552"/>
              <a:gd name="connsiteX2" fmla="*/ 1646038 w 1703421"/>
              <a:gd name="connsiteY2" fmla="*/ 300340 h 942552"/>
              <a:gd name="connsiteX3" fmla="*/ 1647236 w 1703421"/>
              <a:gd name="connsiteY3" fmla="*/ 316661 h 942552"/>
              <a:gd name="connsiteX4" fmla="*/ 1642986 w 1703421"/>
              <a:gd name="connsiteY4" fmla="*/ 282631 h 942552"/>
              <a:gd name="connsiteX5" fmla="*/ 1638595 w 1703421"/>
              <a:gd name="connsiteY5" fmla="*/ 294906 h 942552"/>
              <a:gd name="connsiteX6" fmla="*/ 1639895 w 1703421"/>
              <a:gd name="connsiteY6" fmla="*/ 294407 h 942552"/>
              <a:gd name="connsiteX7" fmla="*/ 1657307 w 1703421"/>
              <a:gd name="connsiteY7" fmla="*/ 291543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46048 w 1703421"/>
              <a:gd name="connsiteY0" fmla="*/ 279778 h 942552"/>
              <a:gd name="connsiteX1" fmla="*/ 1650304 w 1703421"/>
              <a:gd name="connsiteY1" fmla="*/ 286331 h 942552"/>
              <a:gd name="connsiteX2" fmla="*/ 1646038 w 1703421"/>
              <a:gd name="connsiteY2" fmla="*/ 300340 h 942552"/>
              <a:gd name="connsiteX3" fmla="*/ 1647077 w 1703421"/>
              <a:gd name="connsiteY3" fmla="*/ 297724 h 942552"/>
              <a:gd name="connsiteX4" fmla="*/ 1642986 w 1703421"/>
              <a:gd name="connsiteY4" fmla="*/ 282631 h 942552"/>
              <a:gd name="connsiteX5" fmla="*/ 1638595 w 1703421"/>
              <a:gd name="connsiteY5" fmla="*/ 294906 h 942552"/>
              <a:gd name="connsiteX6" fmla="*/ 1639895 w 1703421"/>
              <a:gd name="connsiteY6" fmla="*/ 294407 h 942552"/>
              <a:gd name="connsiteX7" fmla="*/ 1657307 w 1703421"/>
              <a:gd name="connsiteY7" fmla="*/ 291543 h 942552"/>
              <a:gd name="connsiteX8" fmla="*/ 1649842 w 1703421"/>
              <a:gd name="connsiteY8" fmla="*/ 277658 h 942552"/>
              <a:gd name="connsiteX9" fmla="*/ 1690537 w 1703421"/>
              <a:gd name="connsiteY9" fmla="*/ 167749 h 942552"/>
              <a:gd name="connsiteX10" fmla="*/ 1685616 w 1703421"/>
              <a:gd name="connsiteY10" fmla="*/ 1734 h 942552"/>
              <a:gd name="connsiteX11" fmla="*/ 1491175 w 1703421"/>
              <a:gd name="connsiteY11" fmla="*/ 84423 h 942552"/>
              <a:gd name="connsiteX12" fmla="*/ 1420837 w 1703421"/>
              <a:gd name="connsiteY12" fmla="*/ 140694 h 942552"/>
              <a:gd name="connsiteX13" fmla="*/ 1237957 w 1703421"/>
              <a:gd name="connsiteY13" fmla="*/ 140694 h 942552"/>
              <a:gd name="connsiteX14" fmla="*/ 1083212 w 1703421"/>
              <a:gd name="connsiteY14" fmla="*/ 126626 h 942552"/>
              <a:gd name="connsiteX15" fmla="*/ 914400 w 1703421"/>
              <a:gd name="connsiteY15" fmla="*/ 98491 h 942552"/>
              <a:gd name="connsiteX16" fmla="*/ 745587 w 1703421"/>
              <a:gd name="connsiteY16" fmla="*/ 98491 h 942552"/>
              <a:gd name="connsiteX17" fmla="*/ 647114 w 1703421"/>
              <a:gd name="connsiteY17" fmla="*/ 140694 h 942552"/>
              <a:gd name="connsiteX18" fmla="*/ 520504 w 1703421"/>
              <a:gd name="connsiteY18" fmla="*/ 168829 h 942552"/>
              <a:gd name="connsiteX19" fmla="*/ 436098 w 1703421"/>
              <a:gd name="connsiteY19" fmla="*/ 239168 h 942552"/>
              <a:gd name="connsiteX20" fmla="*/ 351692 w 1703421"/>
              <a:gd name="connsiteY20" fmla="*/ 309506 h 942552"/>
              <a:gd name="connsiteX21" fmla="*/ 309489 w 1703421"/>
              <a:gd name="connsiteY21" fmla="*/ 323574 h 942552"/>
              <a:gd name="connsiteX22" fmla="*/ 225083 w 1703421"/>
              <a:gd name="connsiteY22" fmla="*/ 337641 h 942552"/>
              <a:gd name="connsiteX23" fmla="*/ 168812 w 1703421"/>
              <a:gd name="connsiteY23" fmla="*/ 379845 h 942552"/>
              <a:gd name="connsiteX24" fmla="*/ 126609 w 1703421"/>
              <a:gd name="connsiteY24" fmla="*/ 464251 h 942552"/>
              <a:gd name="connsiteX25" fmla="*/ 126609 w 1703421"/>
              <a:gd name="connsiteY25" fmla="*/ 534589 h 942552"/>
              <a:gd name="connsiteX26" fmla="*/ 112541 w 1703421"/>
              <a:gd name="connsiteY26" fmla="*/ 647131 h 942552"/>
              <a:gd name="connsiteX27" fmla="*/ 56271 w 1703421"/>
              <a:gd name="connsiteY27" fmla="*/ 759672 h 942552"/>
              <a:gd name="connsiteX28" fmla="*/ 42203 w 1703421"/>
              <a:gd name="connsiteY28" fmla="*/ 830011 h 942552"/>
              <a:gd name="connsiteX29" fmla="*/ 28135 w 1703421"/>
              <a:gd name="connsiteY29" fmla="*/ 858146 h 942552"/>
              <a:gd name="connsiteX30" fmla="*/ 14067 w 1703421"/>
              <a:gd name="connsiteY30" fmla="*/ 928485 h 942552"/>
              <a:gd name="connsiteX31" fmla="*/ 0 w 1703421"/>
              <a:gd name="connsiteY31" fmla="*/ 942552 h 942552"/>
              <a:gd name="connsiteX0" fmla="*/ 1646048 w 1703429"/>
              <a:gd name="connsiteY0" fmla="*/ 279778 h 942552"/>
              <a:gd name="connsiteX1" fmla="*/ 1650304 w 1703429"/>
              <a:gd name="connsiteY1" fmla="*/ 286331 h 942552"/>
              <a:gd name="connsiteX2" fmla="*/ 1646038 w 1703429"/>
              <a:gd name="connsiteY2" fmla="*/ 300340 h 942552"/>
              <a:gd name="connsiteX3" fmla="*/ 1647077 w 1703429"/>
              <a:gd name="connsiteY3" fmla="*/ 297724 h 942552"/>
              <a:gd name="connsiteX4" fmla="*/ 1642986 w 1703429"/>
              <a:gd name="connsiteY4" fmla="*/ 282631 h 942552"/>
              <a:gd name="connsiteX5" fmla="*/ 1638595 w 1703429"/>
              <a:gd name="connsiteY5" fmla="*/ 294906 h 942552"/>
              <a:gd name="connsiteX6" fmla="*/ 1639895 w 1703429"/>
              <a:gd name="connsiteY6" fmla="*/ 294407 h 942552"/>
              <a:gd name="connsiteX7" fmla="*/ 1657307 w 1703429"/>
              <a:gd name="connsiteY7" fmla="*/ 291543 h 942552"/>
              <a:gd name="connsiteX8" fmla="*/ 1649683 w 1703429"/>
              <a:gd name="connsiteY8" fmla="*/ 289198 h 942552"/>
              <a:gd name="connsiteX9" fmla="*/ 1690537 w 1703429"/>
              <a:gd name="connsiteY9" fmla="*/ 167749 h 942552"/>
              <a:gd name="connsiteX10" fmla="*/ 1685616 w 1703429"/>
              <a:gd name="connsiteY10" fmla="*/ 1734 h 942552"/>
              <a:gd name="connsiteX11" fmla="*/ 1491175 w 1703429"/>
              <a:gd name="connsiteY11" fmla="*/ 84423 h 942552"/>
              <a:gd name="connsiteX12" fmla="*/ 1420837 w 1703429"/>
              <a:gd name="connsiteY12" fmla="*/ 140694 h 942552"/>
              <a:gd name="connsiteX13" fmla="*/ 1237957 w 1703429"/>
              <a:gd name="connsiteY13" fmla="*/ 140694 h 942552"/>
              <a:gd name="connsiteX14" fmla="*/ 1083212 w 1703429"/>
              <a:gd name="connsiteY14" fmla="*/ 126626 h 942552"/>
              <a:gd name="connsiteX15" fmla="*/ 914400 w 1703429"/>
              <a:gd name="connsiteY15" fmla="*/ 98491 h 942552"/>
              <a:gd name="connsiteX16" fmla="*/ 745587 w 1703429"/>
              <a:gd name="connsiteY16" fmla="*/ 98491 h 942552"/>
              <a:gd name="connsiteX17" fmla="*/ 647114 w 1703429"/>
              <a:gd name="connsiteY17" fmla="*/ 140694 h 942552"/>
              <a:gd name="connsiteX18" fmla="*/ 520504 w 1703429"/>
              <a:gd name="connsiteY18" fmla="*/ 168829 h 942552"/>
              <a:gd name="connsiteX19" fmla="*/ 436098 w 1703429"/>
              <a:gd name="connsiteY19" fmla="*/ 239168 h 942552"/>
              <a:gd name="connsiteX20" fmla="*/ 351692 w 1703429"/>
              <a:gd name="connsiteY20" fmla="*/ 309506 h 942552"/>
              <a:gd name="connsiteX21" fmla="*/ 309489 w 1703429"/>
              <a:gd name="connsiteY21" fmla="*/ 323574 h 942552"/>
              <a:gd name="connsiteX22" fmla="*/ 225083 w 1703429"/>
              <a:gd name="connsiteY22" fmla="*/ 337641 h 942552"/>
              <a:gd name="connsiteX23" fmla="*/ 168812 w 1703429"/>
              <a:gd name="connsiteY23" fmla="*/ 379845 h 942552"/>
              <a:gd name="connsiteX24" fmla="*/ 126609 w 1703429"/>
              <a:gd name="connsiteY24" fmla="*/ 464251 h 942552"/>
              <a:gd name="connsiteX25" fmla="*/ 126609 w 1703429"/>
              <a:gd name="connsiteY25" fmla="*/ 534589 h 942552"/>
              <a:gd name="connsiteX26" fmla="*/ 112541 w 1703429"/>
              <a:gd name="connsiteY26" fmla="*/ 647131 h 942552"/>
              <a:gd name="connsiteX27" fmla="*/ 56271 w 1703429"/>
              <a:gd name="connsiteY27" fmla="*/ 759672 h 942552"/>
              <a:gd name="connsiteX28" fmla="*/ 42203 w 1703429"/>
              <a:gd name="connsiteY28" fmla="*/ 830011 h 942552"/>
              <a:gd name="connsiteX29" fmla="*/ 28135 w 1703429"/>
              <a:gd name="connsiteY29" fmla="*/ 858146 h 942552"/>
              <a:gd name="connsiteX30" fmla="*/ 14067 w 1703429"/>
              <a:gd name="connsiteY30" fmla="*/ 928485 h 942552"/>
              <a:gd name="connsiteX31" fmla="*/ 0 w 1703429"/>
              <a:gd name="connsiteY31" fmla="*/ 942552 h 942552"/>
              <a:gd name="connsiteX0" fmla="*/ 1646048 w 1710547"/>
              <a:gd name="connsiteY0" fmla="*/ 781860 h 1444634"/>
              <a:gd name="connsiteX1" fmla="*/ 1650304 w 1710547"/>
              <a:gd name="connsiteY1" fmla="*/ 788413 h 1444634"/>
              <a:gd name="connsiteX2" fmla="*/ 1646038 w 1710547"/>
              <a:gd name="connsiteY2" fmla="*/ 802422 h 1444634"/>
              <a:gd name="connsiteX3" fmla="*/ 1647077 w 1710547"/>
              <a:gd name="connsiteY3" fmla="*/ 799806 h 1444634"/>
              <a:gd name="connsiteX4" fmla="*/ 1642986 w 1710547"/>
              <a:gd name="connsiteY4" fmla="*/ 784713 h 1444634"/>
              <a:gd name="connsiteX5" fmla="*/ 1638595 w 1710547"/>
              <a:gd name="connsiteY5" fmla="*/ 796988 h 1444634"/>
              <a:gd name="connsiteX6" fmla="*/ 1639895 w 1710547"/>
              <a:gd name="connsiteY6" fmla="*/ 796489 h 1444634"/>
              <a:gd name="connsiteX7" fmla="*/ 1657307 w 1710547"/>
              <a:gd name="connsiteY7" fmla="*/ 793625 h 1444634"/>
              <a:gd name="connsiteX8" fmla="*/ 1525711 w 1710547"/>
              <a:gd name="connsiteY8" fmla="*/ 514 h 1444634"/>
              <a:gd name="connsiteX9" fmla="*/ 1690537 w 1710547"/>
              <a:gd name="connsiteY9" fmla="*/ 669831 h 1444634"/>
              <a:gd name="connsiteX10" fmla="*/ 1685616 w 1710547"/>
              <a:gd name="connsiteY10" fmla="*/ 503816 h 1444634"/>
              <a:gd name="connsiteX11" fmla="*/ 1491175 w 1710547"/>
              <a:gd name="connsiteY11" fmla="*/ 586505 h 1444634"/>
              <a:gd name="connsiteX12" fmla="*/ 1420837 w 1710547"/>
              <a:gd name="connsiteY12" fmla="*/ 642776 h 1444634"/>
              <a:gd name="connsiteX13" fmla="*/ 1237957 w 1710547"/>
              <a:gd name="connsiteY13" fmla="*/ 642776 h 1444634"/>
              <a:gd name="connsiteX14" fmla="*/ 1083212 w 1710547"/>
              <a:gd name="connsiteY14" fmla="*/ 628708 h 1444634"/>
              <a:gd name="connsiteX15" fmla="*/ 914400 w 1710547"/>
              <a:gd name="connsiteY15" fmla="*/ 600573 h 1444634"/>
              <a:gd name="connsiteX16" fmla="*/ 745587 w 1710547"/>
              <a:gd name="connsiteY16" fmla="*/ 600573 h 1444634"/>
              <a:gd name="connsiteX17" fmla="*/ 647114 w 1710547"/>
              <a:gd name="connsiteY17" fmla="*/ 642776 h 1444634"/>
              <a:gd name="connsiteX18" fmla="*/ 520504 w 1710547"/>
              <a:gd name="connsiteY18" fmla="*/ 670911 h 1444634"/>
              <a:gd name="connsiteX19" fmla="*/ 436098 w 1710547"/>
              <a:gd name="connsiteY19" fmla="*/ 741250 h 1444634"/>
              <a:gd name="connsiteX20" fmla="*/ 351692 w 1710547"/>
              <a:gd name="connsiteY20" fmla="*/ 811588 h 1444634"/>
              <a:gd name="connsiteX21" fmla="*/ 309489 w 1710547"/>
              <a:gd name="connsiteY21" fmla="*/ 825656 h 1444634"/>
              <a:gd name="connsiteX22" fmla="*/ 225083 w 1710547"/>
              <a:gd name="connsiteY22" fmla="*/ 839723 h 1444634"/>
              <a:gd name="connsiteX23" fmla="*/ 168812 w 1710547"/>
              <a:gd name="connsiteY23" fmla="*/ 881927 h 1444634"/>
              <a:gd name="connsiteX24" fmla="*/ 126609 w 1710547"/>
              <a:gd name="connsiteY24" fmla="*/ 966333 h 1444634"/>
              <a:gd name="connsiteX25" fmla="*/ 126609 w 1710547"/>
              <a:gd name="connsiteY25" fmla="*/ 1036671 h 1444634"/>
              <a:gd name="connsiteX26" fmla="*/ 112541 w 1710547"/>
              <a:gd name="connsiteY26" fmla="*/ 1149213 h 1444634"/>
              <a:gd name="connsiteX27" fmla="*/ 56271 w 1710547"/>
              <a:gd name="connsiteY27" fmla="*/ 1261754 h 1444634"/>
              <a:gd name="connsiteX28" fmla="*/ 42203 w 1710547"/>
              <a:gd name="connsiteY28" fmla="*/ 1332093 h 1444634"/>
              <a:gd name="connsiteX29" fmla="*/ 28135 w 1710547"/>
              <a:gd name="connsiteY29" fmla="*/ 1360228 h 1444634"/>
              <a:gd name="connsiteX30" fmla="*/ 14067 w 1710547"/>
              <a:gd name="connsiteY30" fmla="*/ 1430567 h 1444634"/>
              <a:gd name="connsiteX31" fmla="*/ 0 w 1710547"/>
              <a:gd name="connsiteY31" fmla="*/ 1444634 h 1444634"/>
              <a:gd name="connsiteX0" fmla="*/ 1646048 w 1710547"/>
              <a:gd name="connsiteY0" fmla="*/ 795001 h 1457775"/>
              <a:gd name="connsiteX1" fmla="*/ 1650304 w 1710547"/>
              <a:gd name="connsiteY1" fmla="*/ 801554 h 1457775"/>
              <a:gd name="connsiteX2" fmla="*/ 1646038 w 1710547"/>
              <a:gd name="connsiteY2" fmla="*/ 815563 h 1457775"/>
              <a:gd name="connsiteX3" fmla="*/ 1647077 w 1710547"/>
              <a:gd name="connsiteY3" fmla="*/ 812947 h 1457775"/>
              <a:gd name="connsiteX4" fmla="*/ 1642986 w 1710547"/>
              <a:gd name="connsiteY4" fmla="*/ 797854 h 1457775"/>
              <a:gd name="connsiteX5" fmla="*/ 1638595 w 1710547"/>
              <a:gd name="connsiteY5" fmla="*/ 810129 h 1457775"/>
              <a:gd name="connsiteX6" fmla="*/ 1544496 w 1710547"/>
              <a:gd name="connsiteY6" fmla="*/ 0 h 1457775"/>
              <a:gd name="connsiteX7" fmla="*/ 1657307 w 1710547"/>
              <a:gd name="connsiteY7" fmla="*/ 806766 h 1457775"/>
              <a:gd name="connsiteX8" fmla="*/ 1525711 w 1710547"/>
              <a:gd name="connsiteY8" fmla="*/ 13655 h 1457775"/>
              <a:gd name="connsiteX9" fmla="*/ 1690537 w 1710547"/>
              <a:gd name="connsiteY9" fmla="*/ 682972 h 1457775"/>
              <a:gd name="connsiteX10" fmla="*/ 1685616 w 1710547"/>
              <a:gd name="connsiteY10" fmla="*/ 516957 h 1457775"/>
              <a:gd name="connsiteX11" fmla="*/ 1491175 w 1710547"/>
              <a:gd name="connsiteY11" fmla="*/ 599646 h 1457775"/>
              <a:gd name="connsiteX12" fmla="*/ 1420837 w 1710547"/>
              <a:gd name="connsiteY12" fmla="*/ 655917 h 1457775"/>
              <a:gd name="connsiteX13" fmla="*/ 1237957 w 1710547"/>
              <a:gd name="connsiteY13" fmla="*/ 655917 h 1457775"/>
              <a:gd name="connsiteX14" fmla="*/ 1083212 w 1710547"/>
              <a:gd name="connsiteY14" fmla="*/ 641849 h 1457775"/>
              <a:gd name="connsiteX15" fmla="*/ 914400 w 1710547"/>
              <a:gd name="connsiteY15" fmla="*/ 613714 h 1457775"/>
              <a:gd name="connsiteX16" fmla="*/ 745587 w 1710547"/>
              <a:gd name="connsiteY16" fmla="*/ 613714 h 1457775"/>
              <a:gd name="connsiteX17" fmla="*/ 647114 w 1710547"/>
              <a:gd name="connsiteY17" fmla="*/ 655917 h 1457775"/>
              <a:gd name="connsiteX18" fmla="*/ 520504 w 1710547"/>
              <a:gd name="connsiteY18" fmla="*/ 684052 h 1457775"/>
              <a:gd name="connsiteX19" fmla="*/ 436098 w 1710547"/>
              <a:gd name="connsiteY19" fmla="*/ 754391 h 1457775"/>
              <a:gd name="connsiteX20" fmla="*/ 351692 w 1710547"/>
              <a:gd name="connsiteY20" fmla="*/ 824729 h 1457775"/>
              <a:gd name="connsiteX21" fmla="*/ 309489 w 1710547"/>
              <a:gd name="connsiteY21" fmla="*/ 838797 h 1457775"/>
              <a:gd name="connsiteX22" fmla="*/ 225083 w 1710547"/>
              <a:gd name="connsiteY22" fmla="*/ 852864 h 1457775"/>
              <a:gd name="connsiteX23" fmla="*/ 168812 w 1710547"/>
              <a:gd name="connsiteY23" fmla="*/ 895068 h 1457775"/>
              <a:gd name="connsiteX24" fmla="*/ 126609 w 1710547"/>
              <a:gd name="connsiteY24" fmla="*/ 979474 h 1457775"/>
              <a:gd name="connsiteX25" fmla="*/ 126609 w 1710547"/>
              <a:gd name="connsiteY25" fmla="*/ 1049812 h 1457775"/>
              <a:gd name="connsiteX26" fmla="*/ 112541 w 1710547"/>
              <a:gd name="connsiteY26" fmla="*/ 1162354 h 1457775"/>
              <a:gd name="connsiteX27" fmla="*/ 56271 w 1710547"/>
              <a:gd name="connsiteY27" fmla="*/ 1274895 h 1457775"/>
              <a:gd name="connsiteX28" fmla="*/ 42203 w 1710547"/>
              <a:gd name="connsiteY28" fmla="*/ 1345234 h 1457775"/>
              <a:gd name="connsiteX29" fmla="*/ 28135 w 1710547"/>
              <a:gd name="connsiteY29" fmla="*/ 1373369 h 1457775"/>
              <a:gd name="connsiteX30" fmla="*/ 14067 w 1710547"/>
              <a:gd name="connsiteY30" fmla="*/ 1443708 h 1457775"/>
              <a:gd name="connsiteX31" fmla="*/ 0 w 1710547"/>
              <a:gd name="connsiteY31" fmla="*/ 1457775 h 1457775"/>
              <a:gd name="connsiteX0" fmla="*/ 1646048 w 1710547"/>
              <a:gd name="connsiteY0" fmla="*/ 856492 h 1519266"/>
              <a:gd name="connsiteX1" fmla="*/ 1650304 w 1710547"/>
              <a:gd name="connsiteY1" fmla="*/ 863045 h 1519266"/>
              <a:gd name="connsiteX2" fmla="*/ 1646038 w 1710547"/>
              <a:gd name="connsiteY2" fmla="*/ 877054 h 1519266"/>
              <a:gd name="connsiteX3" fmla="*/ 1647077 w 1710547"/>
              <a:gd name="connsiteY3" fmla="*/ 874438 h 1519266"/>
              <a:gd name="connsiteX4" fmla="*/ 1642986 w 1710547"/>
              <a:gd name="connsiteY4" fmla="*/ 859345 h 1519266"/>
              <a:gd name="connsiteX5" fmla="*/ 1638595 w 1710547"/>
              <a:gd name="connsiteY5" fmla="*/ 871620 h 1519266"/>
              <a:gd name="connsiteX6" fmla="*/ 1544496 w 1710547"/>
              <a:gd name="connsiteY6" fmla="*/ 61491 h 1519266"/>
              <a:gd name="connsiteX7" fmla="*/ 1533334 w 1710547"/>
              <a:gd name="connsiteY7" fmla="*/ 58631 h 1519266"/>
              <a:gd name="connsiteX8" fmla="*/ 1525711 w 1710547"/>
              <a:gd name="connsiteY8" fmla="*/ 75146 h 1519266"/>
              <a:gd name="connsiteX9" fmla="*/ 1690537 w 1710547"/>
              <a:gd name="connsiteY9" fmla="*/ 744463 h 1519266"/>
              <a:gd name="connsiteX10" fmla="*/ 1685616 w 1710547"/>
              <a:gd name="connsiteY10" fmla="*/ 578448 h 1519266"/>
              <a:gd name="connsiteX11" fmla="*/ 1491175 w 1710547"/>
              <a:gd name="connsiteY11" fmla="*/ 661137 h 1519266"/>
              <a:gd name="connsiteX12" fmla="*/ 1420837 w 1710547"/>
              <a:gd name="connsiteY12" fmla="*/ 717408 h 1519266"/>
              <a:gd name="connsiteX13" fmla="*/ 1237957 w 1710547"/>
              <a:gd name="connsiteY13" fmla="*/ 717408 h 1519266"/>
              <a:gd name="connsiteX14" fmla="*/ 1083212 w 1710547"/>
              <a:gd name="connsiteY14" fmla="*/ 703340 h 1519266"/>
              <a:gd name="connsiteX15" fmla="*/ 914400 w 1710547"/>
              <a:gd name="connsiteY15" fmla="*/ 675205 h 1519266"/>
              <a:gd name="connsiteX16" fmla="*/ 745587 w 1710547"/>
              <a:gd name="connsiteY16" fmla="*/ 675205 h 1519266"/>
              <a:gd name="connsiteX17" fmla="*/ 647114 w 1710547"/>
              <a:gd name="connsiteY17" fmla="*/ 717408 h 1519266"/>
              <a:gd name="connsiteX18" fmla="*/ 520504 w 1710547"/>
              <a:gd name="connsiteY18" fmla="*/ 745543 h 1519266"/>
              <a:gd name="connsiteX19" fmla="*/ 436098 w 1710547"/>
              <a:gd name="connsiteY19" fmla="*/ 815882 h 1519266"/>
              <a:gd name="connsiteX20" fmla="*/ 351692 w 1710547"/>
              <a:gd name="connsiteY20" fmla="*/ 886220 h 1519266"/>
              <a:gd name="connsiteX21" fmla="*/ 309489 w 1710547"/>
              <a:gd name="connsiteY21" fmla="*/ 900288 h 1519266"/>
              <a:gd name="connsiteX22" fmla="*/ 225083 w 1710547"/>
              <a:gd name="connsiteY22" fmla="*/ 914355 h 1519266"/>
              <a:gd name="connsiteX23" fmla="*/ 168812 w 1710547"/>
              <a:gd name="connsiteY23" fmla="*/ 956559 h 1519266"/>
              <a:gd name="connsiteX24" fmla="*/ 126609 w 1710547"/>
              <a:gd name="connsiteY24" fmla="*/ 1040965 h 1519266"/>
              <a:gd name="connsiteX25" fmla="*/ 126609 w 1710547"/>
              <a:gd name="connsiteY25" fmla="*/ 1111303 h 1519266"/>
              <a:gd name="connsiteX26" fmla="*/ 112541 w 1710547"/>
              <a:gd name="connsiteY26" fmla="*/ 1223845 h 1519266"/>
              <a:gd name="connsiteX27" fmla="*/ 56271 w 1710547"/>
              <a:gd name="connsiteY27" fmla="*/ 1336386 h 1519266"/>
              <a:gd name="connsiteX28" fmla="*/ 42203 w 1710547"/>
              <a:gd name="connsiteY28" fmla="*/ 1406725 h 1519266"/>
              <a:gd name="connsiteX29" fmla="*/ 28135 w 1710547"/>
              <a:gd name="connsiteY29" fmla="*/ 1434860 h 1519266"/>
              <a:gd name="connsiteX30" fmla="*/ 14067 w 1710547"/>
              <a:gd name="connsiteY30" fmla="*/ 1505199 h 1519266"/>
              <a:gd name="connsiteX31" fmla="*/ 0 w 1710547"/>
              <a:gd name="connsiteY31" fmla="*/ 1519266 h 1519266"/>
              <a:gd name="connsiteX0" fmla="*/ 1646048 w 1710547"/>
              <a:gd name="connsiteY0" fmla="*/ 836233 h 1499007"/>
              <a:gd name="connsiteX1" fmla="*/ 1650304 w 1710547"/>
              <a:gd name="connsiteY1" fmla="*/ 842786 h 1499007"/>
              <a:gd name="connsiteX2" fmla="*/ 1646038 w 1710547"/>
              <a:gd name="connsiteY2" fmla="*/ 856795 h 1499007"/>
              <a:gd name="connsiteX3" fmla="*/ 1647077 w 1710547"/>
              <a:gd name="connsiteY3" fmla="*/ 854179 h 1499007"/>
              <a:gd name="connsiteX4" fmla="*/ 1642986 w 1710547"/>
              <a:gd name="connsiteY4" fmla="*/ 839086 h 1499007"/>
              <a:gd name="connsiteX5" fmla="*/ 1552720 w 1710547"/>
              <a:gd name="connsiteY5" fmla="*/ 70345 h 1499007"/>
              <a:gd name="connsiteX6" fmla="*/ 1544496 w 1710547"/>
              <a:gd name="connsiteY6" fmla="*/ 41232 h 1499007"/>
              <a:gd name="connsiteX7" fmla="*/ 1533334 w 1710547"/>
              <a:gd name="connsiteY7" fmla="*/ 38372 h 1499007"/>
              <a:gd name="connsiteX8" fmla="*/ 1525711 w 1710547"/>
              <a:gd name="connsiteY8" fmla="*/ 54887 h 1499007"/>
              <a:gd name="connsiteX9" fmla="*/ 1690537 w 1710547"/>
              <a:gd name="connsiteY9" fmla="*/ 724204 h 1499007"/>
              <a:gd name="connsiteX10" fmla="*/ 1685616 w 1710547"/>
              <a:gd name="connsiteY10" fmla="*/ 558189 h 1499007"/>
              <a:gd name="connsiteX11" fmla="*/ 1491175 w 1710547"/>
              <a:gd name="connsiteY11" fmla="*/ 640878 h 1499007"/>
              <a:gd name="connsiteX12" fmla="*/ 1420837 w 1710547"/>
              <a:gd name="connsiteY12" fmla="*/ 697149 h 1499007"/>
              <a:gd name="connsiteX13" fmla="*/ 1237957 w 1710547"/>
              <a:gd name="connsiteY13" fmla="*/ 697149 h 1499007"/>
              <a:gd name="connsiteX14" fmla="*/ 1083212 w 1710547"/>
              <a:gd name="connsiteY14" fmla="*/ 683081 h 1499007"/>
              <a:gd name="connsiteX15" fmla="*/ 914400 w 1710547"/>
              <a:gd name="connsiteY15" fmla="*/ 654946 h 1499007"/>
              <a:gd name="connsiteX16" fmla="*/ 745587 w 1710547"/>
              <a:gd name="connsiteY16" fmla="*/ 654946 h 1499007"/>
              <a:gd name="connsiteX17" fmla="*/ 647114 w 1710547"/>
              <a:gd name="connsiteY17" fmla="*/ 697149 h 1499007"/>
              <a:gd name="connsiteX18" fmla="*/ 520504 w 1710547"/>
              <a:gd name="connsiteY18" fmla="*/ 725284 h 1499007"/>
              <a:gd name="connsiteX19" fmla="*/ 436098 w 1710547"/>
              <a:gd name="connsiteY19" fmla="*/ 795623 h 1499007"/>
              <a:gd name="connsiteX20" fmla="*/ 351692 w 1710547"/>
              <a:gd name="connsiteY20" fmla="*/ 865961 h 1499007"/>
              <a:gd name="connsiteX21" fmla="*/ 309489 w 1710547"/>
              <a:gd name="connsiteY21" fmla="*/ 880029 h 1499007"/>
              <a:gd name="connsiteX22" fmla="*/ 225083 w 1710547"/>
              <a:gd name="connsiteY22" fmla="*/ 894096 h 1499007"/>
              <a:gd name="connsiteX23" fmla="*/ 168812 w 1710547"/>
              <a:gd name="connsiteY23" fmla="*/ 936300 h 1499007"/>
              <a:gd name="connsiteX24" fmla="*/ 126609 w 1710547"/>
              <a:gd name="connsiteY24" fmla="*/ 1020706 h 1499007"/>
              <a:gd name="connsiteX25" fmla="*/ 126609 w 1710547"/>
              <a:gd name="connsiteY25" fmla="*/ 1091044 h 1499007"/>
              <a:gd name="connsiteX26" fmla="*/ 112541 w 1710547"/>
              <a:gd name="connsiteY26" fmla="*/ 1203586 h 1499007"/>
              <a:gd name="connsiteX27" fmla="*/ 56271 w 1710547"/>
              <a:gd name="connsiteY27" fmla="*/ 1316127 h 1499007"/>
              <a:gd name="connsiteX28" fmla="*/ 42203 w 1710547"/>
              <a:gd name="connsiteY28" fmla="*/ 1386466 h 1499007"/>
              <a:gd name="connsiteX29" fmla="*/ 28135 w 1710547"/>
              <a:gd name="connsiteY29" fmla="*/ 1414601 h 1499007"/>
              <a:gd name="connsiteX30" fmla="*/ 14067 w 1710547"/>
              <a:gd name="connsiteY30" fmla="*/ 1484940 h 1499007"/>
              <a:gd name="connsiteX31" fmla="*/ 0 w 1710547"/>
              <a:gd name="connsiteY31" fmla="*/ 1499007 h 1499007"/>
              <a:gd name="connsiteX0" fmla="*/ 1646048 w 1710547"/>
              <a:gd name="connsiteY0" fmla="*/ 836233 h 1499007"/>
              <a:gd name="connsiteX1" fmla="*/ 1650304 w 1710547"/>
              <a:gd name="connsiteY1" fmla="*/ 842786 h 1499007"/>
              <a:gd name="connsiteX2" fmla="*/ 1646038 w 1710547"/>
              <a:gd name="connsiteY2" fmla="*/ 856795 h 1499007"/>
              <a:gd name="connsiteX3" fmla="*/ 1647077 w 1710547"/>
              <a:gd name="connsiteY3" fmla="*/ 854179 h 1499007"/>
              <a:gd name="connsiteX4" fmla="*/ 1509490 w 1710547"/>
              <a:gd name="connsiteY4" fmla="*/ 58058 h 1499007"/>
              <a:gd name="connsiteX5" fmla="*/ 1552720 w 1710547"/>
              <a:gd name="connsiteY5" fmla="*/ 70345 h 1499007"/>
              <a:gd name="connsiteX6" fmla="*/ 1544496 w 1710547"/>
              <a:gd name="connsiteY6" fmla="*/ 41232 h 1499007"/>
              <a:gd name="connsiteX7" fmla="*/ 1533334 w 1710547"/>
              <a:gd name="connsiteY7" fmla="*/ 38372 h 1499007"/>
              <a:gd name="connsiteX8" fmla="*/ 1525711 w 1710547"/>
              <a:gd name="connsiteY8" fmla="*/ 54887 h 1499007"/>
              <a:gd name="connsiteX9" fmla="*/ 1690537 w 1710547"/>
              <a:gd name="connsiteY9" fmla="*/ 724204 h 1499007"/>
              <a:gd name="connsiteX10" fmla="*/ 1685616 w 1710547"/>
              <a:gd name="connsiteY10" fmla="*/ 558189 h 1499007"/>
              <a:gd name="connsiteX11" fmla="*/ 1491175 w 1710547"/>
              <a:gd name="connsiteY11" fmla="*/ 640878 h 1499007"/>
              <a:gd name="connsiteX12" fmla="*/ 1420837 w 1710547"/>
              <a:gd name="connsiteY12" fmla="*/ 697149 h 1499007"/>
              <a:gd name="connsiteX13" fmla="*/ 1237957 w 1710547"/>
              <a:gd name="connsiteY13" fmla="*/ 697149 h 1499007"/>
              <a:gd name="connsiteX14" fmla="*/ 1083212 w 1710547"/>
              <a:gd name="connsiteY14" fmla="*/ 683081 h 1499007"/>
              <a:gd name="connsiteX15" fmla="*/ 914400 w 1710547"/>
              <a:gd name="connsiteY15" fmla="*/ 654946 h 1499007"/>
              <a:gd name="connsiteX16" fmla="*/ 745587 w 1710547"/>
              <a:gd name="connsiteY16" fmla="*/ 654946 h 1499007"/>
              <a:gd name="connsiteX17" fmla="*/ 647114 w 1710547"/>
              <a:gd name="connsiteY17" fmla="*/ 697149 h 1499007"/>
              <a:gd name="connsiteX18" fmla="*/ 520504 w 1710547"/>
              <a:gd name="connsiteY18" fmla="*/ 725284 h 1499007"/>
              <a:gd name="connsiteX19" fmla="*/ 436098 w 1710547"/>
              <a:gd name="connsiteY19" fmla="*/ 795623 h 1499007"/>
              <a:gd name="connsiteX20" fmla="*/ 351692 w 1710547"/>
              <a:gd name="connsiteY20" fmla="*/ 865961 h 1499007"/>
              <a:gd name="connsiteX21" fmla="*/ 309489 w 1710547"/>
              <a:gd name="connsiteY21" fmla="*/ 880029 h 1499007"/>
              <a:gd name="connsiteX22" fmla="*/ 225083 w 1710547"/>
              <a:gd name="connsiteY22" fmla="*/ 894096 h 1499007"/>
              <a:gd name="connsiteX23" fmla="*/ 168812 w 1710547"/>
              <a:gd name="connsiteY23" fmla="*/ 936300 h 1499007"/>
              <a:gd name="connsiteX24" fmla="*/ 126609 w 1710547"/>
              <a:gd name="connsiteY24" fmla="*/ 1020706 h 1499007"/>
              <a:gd name="connsiteX25" fmla="*/ 126609 w 1710547"/>
              <a:gd name="connsiteY25" fmla="*/ 1091044 h 1499007"/>
              <a:gd name="connsiteX26" fmla="*/ 112541 w 1710547"/>
              <a:gd name="connsiteY26" fmla="*/ 1203586 h 1499007"/>
              <a:gd name="connsiteX27" fmla="*/ 56271 w 1710547"/>
              <a:gd name="connsiteY27" fmla="*/ 1316127 h 1499007"/>
              <a:gd name="connsiteX28" fmla="*/ 42203 w 1710547"/>
              <a:gd name="connsiteY28" fmla="*/ 1386466 h 1499007"/>
              <a:gd name="connsiteX29" fmla="*/ 28135 w 1710547"/>
              <a:gd name="connsiteY29" fmla="*/ 1414601 h 1499007"/>
              <a:gd name="connsiteX30" fmla="*/ 14067 w 1710547"/>
              <a:gd name="connsiteY30" fmla="*/ 1484940 h 1499007"/>
              <a:gd name="connsiteX31" fmla="*/ 0 w 1710547"/>
              <a:gd name="connsiteY31" fmla="*/ 1499007 h 1499007"/>
              <a:gd name="connsiteX0" fmla="*/ 1646048 w 1710547"/>
              <a:gd name="connsiteY0" fmla="*/ 836233 h 1499007"/>
              <a:gd name="connsiteX1" fmla="*/ 1650304 w 1710547"/>
              <a:gd name="connsiteY1" fmla="*/ 842786 h 1499007"/>
              <a:gd name="connsiteX2" fmla="*/ 1646038 w 1710547"/>
              <a:gd name="connsiteY2" fmla="*/ 856795 h 1499007"/>
              <a:gd name="connsiteX3" fmla="*/ 1523105 w 1710547"/>
              <a:gd name="connsiteY3" fmla="*/ 63628 h 1499007"/>
              <a:gd name="connsiteX4" fmla="*/ 1509490 w 1710547"/>
              <a:gd name="connsiteY4" fmla="*/ 58058 h 1499007"/>
              <a:gd name="connsiteX5" fmla="*/ 1552720 w 1710547"/>
              <a:gd name="connsiteY5" fmla="*/ 70345 h 1499007"/>
              <a:gd name="connsiteX6" fmla="*/ 1544496 w 1710547"/>
              <a:gd name="connsiteY6" fmla="*/ 41232 h 1499007"/>
              <a:gd name="connsiteX7" fmla="*/ 1533334 w 1710547"/>
              <a:gd name="connsiteY7" fmla="*/ 38372 h 1499007"/>
              <a:gd name="connsiteX8" fmla="*/ 1525711 w 1710547"/>
              <a:gd name="connsiteY8" fmla="*/ 54887 h 1499007"/>
              <a:gd name="connsiteX9" fmla="*/ 1690537 w 1710547"/>
              <a:gd name="connsiteY9" fmla="*/ 724204 h 1499007"/>
              <a:gd name="connsiteX10" fmla="*/ 1685616 w 1710547"/>
              <a:gd name="connsiteY10" fmla="*/ 558189 h 1499007"/>
              <a:gd name="connsiteX11" fmla="*/ 1491175 w 1710547"/>
              <a:gd name="connsiteY11" fmla="*/ 640878 h 1499007"/>
              <a:gd name="connsiteX12" fmla="*/ 1420837 w 1710547"/>
              <a:gd name="connsiteY12" fmla="*/ 697149 h 1499007"/>
              <a:gd name="connsiteX13" fmla="*/ 1237957 w 1710547"/>
              <a:gd name="connsiteY13" fmla="*/ 697149 h 1499007"/>
              <a:gd name="connsiteX14" fmla="*/ 1083212 w 1710547"/>
              <a:gd name="connsiteY14" fmla="*/ 683081 h 1499007"/>
              <a:gd name="connsiteX15" fmla="*/ 914400 w 1710547"/>
              <a:gd name="connsiteY15" fmla="*/ 654946 h 1499007"/>
              <a:gd name="connsiteX16" fmla="*/ 745587 w 1710547"/>
              <a:gd name="connsiteY16" fmla="*/ 654946 h 1499007"/>
              <a:gd name="connsiteX17" fmla="*/ 647114 w 1710547"/>
              <a:gd name="connsiteY17" fmla="*/ 697149 h 1499007"/>
              <a:gd name="connsiteX18" fmla="*/ 520504 w 1710547"/>
              <a:gd name="connsiteY18" fmla="*/ 725284 h 1499007"/>
              <a:gd name="connsiteX19" fmla="*/ 436098 w 1710547"/>
              <a:gd name="connsiteY19" fmla="*/ 795623 h 1499007"/>
              <a:gd name="connsiteX20" fmla="*/ 351692 w 1710547"/>
              <a:gd name="connsiteY20" fmla="*/ 865961 h 1499007"/>
              <a:gd name="connsiteX21" fmla="*/ 309489 w 1710547"/>
              <a:gd name="connsiteY21" fmla="*/ 880029 h 1499007"/>
              <a:gd name="connsiteX22" fmla="*/ 225083 w 1710547"/>
              <a:gd name="connsiteY22" fmla="*/ 894096 h 1499007"/>
              <a:gd name="connsiteX23" fmla="*/ 168812 w 1710547"/>
              <a:gd name="connsiteY23" fmla="*/ 936300 h 1499007"/>
              <a:gd name="connsiteX24" fmla="*/ 126609 w 1710547"/>
              <a:gd name="connsiteY24" fmla="*/ 1020706 h 1499007"/>
              <a:gd name="connsiteX25" fmla="*/ 126609 w 1710547"/>
              <a:gd name="connsiteY25" fmla="*/ 1091044 h 1499007"/>
              <a:gd name="connsiteX26" fmla="*/ 112541 w 1710547"/>
              <a:gd name="connsiteY26" fmla="*/ 1203586 h 1499007"/>
              <a:gd name="connsiteX27" fmla="*/ 56271 w 1710547"/>
              <a:gd name="connsiteY27" fmla="*/ 1316127 h 1499007"/>
              <a:gd name="connsiteX28" fmla="*/ 42203 w 1710547"/>
              <a:gd name="connsiteY28" fmla="*/ 1386466 h 1499007"/>
              <a:gd name="connsiteX29" fmla="*/ 28135 w 1710547"/>
              <a:gd name="connsiteY29" fmla="*/ 1414601 h 1499007"/>
              <a:gd name="connsiteX30" fmla="*/ 14067 w 1710547"/>
              <a:gd name="connsiteY30" fmla="*/ 1484940 h 1499007"/>
              <a:gd name="connsiteX31" fmla="*/ 0 w 1710547"/>
              <a:gd name="connsiteY31" fmla="*/ 1499007 h 1499007"/>
              <a:gd name="connsiteX0" fmla="*/ 1646048 w 1710547"/>
              <a:gd name="connsiteY0" fmla="*/ 836233 h 1499007"/>
              <a:gd name="connsiteX1" fmla="*/ 1650304 w 1710547"/>
              <a:gd name="connsiteY1" fmla="*/ 842786 h 1499007"/>
              <a:gd name="connsiteX2" fmla="*/ 1522066 w 1710547"/>
              <a:gd name="connsiteY2" fmla="*/ 66245 h 1499007"/>
              <a:gd name="connsiteX3" fmla="*/ 1523105 w 1710547"/>
              <a:gd name="connsiteY3" fmla="*/ 63628 h 1499007"/>
              <a:gd name="connsiteX4" fmla="*/ 1509490 w 1710547"/>
              <a:gd name="connsiteY4" fmla="*/ 58058 h 1499007"/>
              <a:gd name="connsiteX5" fmla="*/ 1552720 w 1710547"/>
              <a:gd name="connsiteY5" fmla="*/ 70345 h 1499007"/>
              <a:gd name="connsiteX6" fmla="*/ 1544496 w 1710547"/>
              <a:gd name="connsiteY6" fmla="*/ 41232 h 1499007"/>
              <a:gd name="connsiteX7" fmla="*/ 1533334 w 1710547"/>
              <a:gd name="connsiteY7" fmla="*/ 38372 h 1499007"/>
              <a:gd name="connsiteX8" fmla="*/ 1525711 w 1710547"/>
              <a:gd name="connsiteY8" fmla="*/ 54887 h 1499007"/>
              <a:gd name="connsiteX9" fmla="*/ 1690537 w 1710547"/>
              <a:gd name="connsiteY9" fmla="*/ 724204 h 1499007"/>
              <a:gd name="connsiteX10" fmla="*/ 1685616 w 1710547"/>
              <a:gd name="connsiteY10" fmla="*/ 558189 h 1499007"/>
              <a:gd name="connsiteX11" fmla="*/ 1491175 w 1710547"/>
              <a:gd name="connsiteY11" fmla="*/ 640878 h 1499007"/>
              <a:gd name="connsiteX12" fmla="*/ 1420837 w 1710547"/>
              <a:gd name="connsiteY12" fmla="*/ 697149 h 1499007"/>
              <a:gd name="connsiteX13" fmla="*/ 1237957 w 1710547"/>
              <a:gd name="connsiteY13" fmla="*/ 697149 h 1499007"/>
              <a:gd name="connsiteX14" fmla="*/ 1083212 w 1710547"/>
              <a:gd name="connsiteY14" fmla="*/ 683081 h 1499007"/>
              <a:gd name="connsiteX15" fmla="*/ 914400 w 1710547"/>
              <a:gd name="connsiteY15" fmla="*/ 654946 h 1499007"/>
              <a:gd name="connsiteX16" fmla="*/ 745587 w 1710547"/>
              <a:gd name="connsiteY16" fmla="*/ 654946 h 1499007"/>
              <a:gd name="connsiteX17" fmla="*/ 647114 w 1710547"/>
              <a:gd name="connsiteY17" fmla="*/ 697149 h 1499007"/>
              <a:gd name="connsiteX18" fmla="*/ 520504 w 1710547"/>
              <a:gd name="connsiteY18" fmla="*/ 725284 h 1499007"/>
              <a:gd name="connsiteX19" fmla="*/ 436098 w 1710547"/>
              <a:gd name="connsiteY19" fmla="*/ 795623 h 1499007"/>
              <a:gd name="connsiteX20" fmla="*/ 351692 w 1710547"/>
              <a:gd name="connsiteY20" fmla="*/ 865961 h 1499007"/>
              <a:gd name="connsiteX21" fmla="*/ 309489 w 1710547"/>
              <a:gd name="connsiteY21" fmla="*/ 880029 h 1499007"/>
              <a:gd name="connsiteX22" fmla="*/ 225083 w 1710547"/>
              <a:gd name="connsiteY22" fmla="*/ 894096 h 1499007"/>
              <a:gd name="connsiteX23" fmla="*/ 168812 w 1710547"/>
              <a:gd name="connsiteY23" fmla="*/ 936300 h 1499007"/>
              <a:gd name="connsiteX24" fmla="*/ 126609 w 1710547"/>
              <a:gd name="connsiteY24" fmla="*/ 1020706 h 1499007"/>
              <a:gd name="connsiteX25" fmla="*/ 126609 w 1710547"/>
              <a:gd name="connsiteY25" fmla="*/ 1091044 h 1499007"/>
              <a:gd name="connsiteX26" fmla="*/ 112541 w 1710547"/>
              <a:gd name="connsiteY26" fmla="*/ 1203586 h 1499007"/>
              <a:gd name="connsiteX27" fmla="*/ 56271 w 1710547"/>
              <a:gd name="connsiteY27" fmla="*/ 1316127 h 1499007"/>
              <a:gd name="connsiteX28" fmla="*/ 42203 w 1710547"/>
              <a:gd name="connsiteY28" fmla="*/ 1386466 h 1499007"/>
              <a:gd name="connsiteX29" fmla="*/ 28135 w 1710547"/>
              <a:gd name="connsiteY29" fmla="*/ 1414601 h 1499007"/>
              <a:gd name="connsiteX30" fmla="*/ 14067 w 1710547"/>
              <a:gd name="connsiteY30" fmla="*/ 1484940 h 1499007"/>
              <a:gd name="connsiteX31" fmla="*/ 0 w 1710547"/>
              <a:gd name="connsiteY31" fmla="*/ 1499007 h 1499007"/>
              <a:gd name="connsiteX0" fmla="*/ 1646048 w 1710547"/>
              <a:gd name="connsiteY0" fmla="*/ 845699 h 1508473"/>
              <a:gd name="connsiteX1" fmla="*/ 1526332 w 1710547"/>
              <a:gd name="connsiteY1" fmla="*/ 52168 h 1508473"/>
              <a:gd name="connsiteX2" fmla="*/ 1522066 w 1710547"/>
              <a:gd name="connsiteY2" fmla="*/ 75711 h 1508473"/>
              <a:gd name="connsiteX3" fmla="*/ 1523105 w 1710547"/>
              <a:gd name="connsiteY3" fmla="*/ 73094 h 1508473"/>
              <a:gd name="connsiteX4" fmla="*/ 1509490 w 1710547"/>
              <a:gd name="connsiteY4" fmla="*/ 67524 h 1508473"/>
              <a:gd name="connsiteX5" fmla="*/ 1552720 w 1710547"/>
              <a:gd name="connsiteY5" fmla="*/ 79811 h 1508473"/>
              <a:gd name="connsiteX6" fmla="*/ 1544496 w 1710547"/>
              <a:gd name="connsiteY6" fmla="*/ 50698 h 1508473"/>
              <a:gd name="connsiteX7" fmla="*/ 1533334 w 1710547"/>
              <a:gd name="connsiteY7" fmla="*/ 47838 h 1508473"/>
              <a:gd name="connsiteX8" fmla="*/ 1525711 w 1710547"/>
              <a:gd name="connsiteY8" fmla="*/ 64353 h 1508473"/>
              <a:gd name="connsiteX9" fmla="*/ 1690537 w 1710547"/>
              <a:gd name="connsiteY9" fmla="*/ 733670 h 1508473"/>
              <a:gd name="connsiteX10" fmla="*/ 1685616 w 1710547"/>
              <a:gd name="connsiteY10" fmla="*/ 567655 h 1508473"/>
              <a:gd name="connsiteX11" fmla="*/ 1491175 w 1710547"/>
              <a:gd name="connsiteY11" fmla="*/ 650344 h 1508473"/>
              <a:gd name="connsiteX12" fmla="*/ 1420837 w 1710547"/>
              <a:gd name="connsiteY12" fmla="*/ 706615 h 1508473"/>
              <a:gd name="connsiteX13" fmla="*/ 1237957 w 1710547"/>
              <a:gd name="connsiteY13" fmla="*/ 706615 h 1508473"/>
              <a:gd name="connsiteX14" fmla="*/ 1083212 w 1710547"/>
              <a:gd name="connsiteY14" fmla="*/ 692547 h 1508473"/>
              <a:gd name="connsiteX15" fmla="*/ 914400 w 1710547"/>
              <a:gd name="connsiteY15" fmla="*/ 664412 h 1508473"/>
              <a:gd name="connsiteX16" fmla="*/ 745587 w 1710547"/>
              <a:gd name="connsiteY16" fmla="*/ 664412 h 1508473"/>
              <a:gd name="connsiteX17" fmla="*/ 647114 w 1710547"/>
              <a:gd name="connsiteY17" fmla="*/ 706615 h 1508473"/>
              <a:gd name="connsiteX18" fmla="*/ 520504 w 1710547"/>
              <a:gd name="connsiteY18" fmla="*/ 734750 h 1508473"/>
              <a:gd name="connsiteX19" fmla="*/ 436098 w 1710547"/>
              <a:gd name="connsiteY19" fmla="*/ 805089 h 1508473"/>
              <a:gd name="connsiteX20" fmla="*/ 351692 w 1710547"/>
              <a:gd name="connsiteY20" fmla="*/ 875427 h 1508473"/>
              <a:gd name="connsiteX21" fmla="*/ 309489 w 1710547"/>
              <a:gd name="connsiteY21" fmla="*/ 889495 h 1508473"/>
              <a:gd name="connsiteX22" fmla="*/ 225083 w 1710547"/>
              <a:gd name="connsiteY22" fmla="*/ 903562 h 1508473"/>
              <a:gd name="connsiteX23" fmla="*/ 168812 w 1710547"/>
              <a:gd name="connsiteY23" fmla="*/ 945766 h 1508473"/>
              <a:gd name="connsiteX24" fmla="*/ 126609 w 1710547"/>
              <a:gd name="connsiteY24" fmla="*/ 1030172 h 1508473"/>
              <a:gd name="connsiteX25" fmla="*/ 126609 w 1710547"/>
              <a:gd name="connsiteY25" fmla="*/ 1100510 h 1508473"/>
              <a:gd name="connsiteX26" fmla="*/ 112541 w 1710547"/>
              <a:gd name="connsiteY26" fmla="*/ 1213052 h 1508473"/>
              <a:gd name="connsiteX27" fmla="*/ 56271 w 1710547"/>
              <a:gd name="connsiteY27" fmla="*/ 1325593 h 1508473"/>
              <a:gd name="connsiteX28" fmla="*/ 42203 w 1710547"/>
              <a:gd name="connsiteY28" fmla="*/ 1395932 h 1508473"/>
              <a:gd name="connsiteX29" fmla="*/ 28135 w 1710547"/>
              <a:gd name="connsiteY29" fmla="*/ 1424067 h 1508473"/>
              <a:gd name="connsiteX30" fmla="*/ 14067 w 1710547"/>
              <a:gd name="connsiteY30" fmla="*/ 1494406 h 1508473"/>
              <a:gd name="connsiteX31" fmla="*/ 0 w 1710547"/>
              <a:gd name="connsiteY31" fmla="*/ 1508473 h 1508473"/>
              <a:gd name="connsiteX0" fmla="*/ 1522076 w 1710547"/>
              <a:gd name="connsiteY0" fmla="*/ 55208 h 1499007"/>
              <a:gd name="connsiteX1" fmla="*/ 1526332 w 1710547"/>
              <a:gd name="connsiteY1" fmla="*/ 42702 h 1499007"/>
              <a:gd name="connsiteX2" fmla="*/ 1522066 w 1710547"/>
              <a:gd name="connsiteY2" fmla="*/ 66245 h 1499007"/>
              <a:gd name="connsiteX3" fmla="*/ 1523105 w 1710547"/>
              <a:gd name="connsiteY3" fmla="*/ 63628 h 1499007"/>
              <a:gd name="connsiteX4" fmla="*/ 1509490 w 1710547"/>
              <a:gd name="connsiteY4" fmla="*/ 58058 h 1499007"/>
              <a:gd name="connsiteX5" fmla="*/ 1552720 w 1710547"/>
              <a:gd name="connsiteY5" fmla="*/ 70345 h 1499007"/>
              <a:gd name="connsiteX6" fmla="*/ 1544496 w 1710547"/>
              <a:gd name="connsiteY6" fmla="*/ 41232 h 1499007"/>
              <a:gd name="connsiteX7" fmla="*/ 1533334 w 1710547"/>
              <a:gd name="connsiteY7" fmla="*/ 38372 h 1499007"/>
              <a:gd name="connsiteX8" fmla="*/ 1525711 w 1710547"/>
              <a:gd name="connsiteY8" fmla="*/ 54887 h 1499007"/>
              <a:gd name="connsiteX9" fmla="*/ 1690537 w 1710547"/>
              <a:gd name="connsiteY9" fmla="*/ 724204 h 1499007"/>
              <a:gd name="connsiteX10" fmla="*/ 1685616 w 1710547"/>
              <a:gd name="connsiteY10" fmla="*/ 558189 h 1499007"/>
              <a:gd name="connsiteX11" fmla="*/ 1491175 w 1710547"/>
              <a:gd name="connsiteY11" fmla="*/ 640878 h 1499007"/>
              <a:gd name="connsiteX12" fmla="*/ 1420837 w 1710547"/>
              <a:gd name="connsiteY12" fmla="*/ 697149 h 1499007"/>
              <a:gd name="connsiteX13" fmla="*/ 1237957 w 1710547"/>
              <a:gd name="connsiteY13" fmla="*/ 697149 h 1499007"/>
              <a:gd name="connsiteX14" fmla="*/ 1083212 w 1710547"/>
              <a:gd name="connsiteY14" fmla="*/ 683081 h 1499007"/>
              <a:gd name="connsiteX15" fmla="*/ 914400 w 1710547"/>
              <a:gd name="connsiteY15" fmla="*/ 654946 h 1499007"/>
              <a:gd name="connsiteX16" fmla="*/ 745587 w 1710547"/>
              <a:gd name="connsiteY16" fmla="*/ 654946 h 1499007"/>
              <a:gd name="connsiteX17" fmla="*/ 647114 w 1710547"/>
              <a:gd name="connsiteY17" fmla="*/ 697149 h 1499007"/>
              <a:gd name="connsiteX18" fmla="*/ 520504 w 1710547"/>
              <a:gd name="connsiteY18" fmla="*/ 725284 h 1499007"/>
              <a:gd name="connsiteX19" fmla="*/ 436098 w 1710547"/>
              <a:gd name="connsiteY19" fmla="*/ 795623 h 1499007"/>
              <a:gd name="connsiteX20" fmla="*/ 351692 w 1710547"/>
              <a:gd name="connsiteY20" fmla="*/ 865961 h 1499007"/>
              <a:gd name="connsiteX21" fmla="*/ 309489 w 1710547"/>
              <a:gd name="connsiteY21" fmla="*/ 880029 h 1499007"/>
              <a:gd name="connsiteX22" fmla="*/ 225083 w 1710547"/>
              <a:gd name="connsiteY22" fmla="*/ 894096 h 1499007"/>
              <a:gd name="connsiteX23" fmla="*/ 168812 w 1710547"/>
              <a:gd name="connsiteY23" fmla="*/ 936300 h 1499007"/>
              <a:gd name="connsiteX24" fmla="*/ 126609 w 1710547"/>
              <a:gd name="connsiteY24" fmla="*/ 1020706 h 1499007"/>
              <a:gd name="connsiteX25" fmla="*/ 126609 w 1710547"/>
              <a:gd name="connsiteY25" fmla="*/ 1091044 h 1499007"/>
              <a:gd name="connsiteX26" fmla="*/ 112541 w 1710547"/>
              <a:gd name="connsiteY26" fmla="*/ 1203586 h 1499007"/>
              <a:gd name="connsiteX27" fmla="*/ 56271 w 1710547"/>
              <a:gd name="connsiteY27" fmla="*/ 1316127 h 1499007"/>
              <a:gd name="connsiteX28" fmla="*/ 42203 w 1710547"/>
              <a:gd name="connsiteY28" fmla="*/ 1386466 h 1499007"/>
              <a:gd name="connsiteX29" fmla="*/ 28135 w 1710547"/>
              <a:gd name="connsiteY29" fmla="*/ 1414601 h 1499007"/>
              <a:gd name="connsiteX30" fmla="*/ 14067 w 1710547"/>
              <a:gd name="connsiteY30" fmla="*/ 1484940 h 1499007"/>
              <a:gd name="connsiteX31" fmla="*/ 0 w 1710547"/>
              <a:gd name="connsiteY31" fmla="*/ 1499007 h 1499007"/>
              <a:gd name="connsiteX0" fmla="*/ 1522076 w 1685724"/>
              <a:gd name="connsiteY0" fmla="*/ 18349 h 1462148"/>
              <a:gd name="connsiteX1" fmla="*/ 1526332 w 1685724"/>
              <a:gd name="connsiteY1" fmla="*/ 5843 h 1462148"/>
              <a:gd name="connsiteX2" fmla="*/ 1522066 w 1685724"/>
              <a:gd name="connsiteY2" fmla="*/ 29386 h 1462148"/>
              <a:gd name="connsiteX3" fmla="*/ 1523105 w 1685724"/>
              <a:gd name="connsiteY3" fmla="*/ 26769 h 1462148"/>
              <a:gd name="connsiteX4" fmla="*/ 1509490 w 1685724"/>
              <a:gd name="connsiteY4" fmla="*/ 21199 h 1462148"/>
              <a:gd name="connsiteX5" fmla="*/ 1552720 w 1685724"/>
              <a:gd name="connsiteY5" fmla="*/ 33486 h 1462148"/>
              <a:gd name="connsiteX6" fmla="*/ 1544496 w 1685724"/>
              <a:gd name="connsiteY6" fmla="*/ 4373 h 1462148"/>
              <a:gd name="connsiteX7" fmla="*/ 1533334 w 1685724"/>
              <a:gd name="connsiteY7" fmla="*/ 1513 h 1462148"/>
              <a:gd name="connsiteX8" fmla="*/ 1525711 w 1685724"/>
              <a:gd name="connsiteY8" fmla="*/ 18028 h 1462148"/>
              <a:gd name="connsiteX9" fmla="*/ 1518940 w 1685724"/>
              <a:gd name="connsiteY9" fmla="*/ 154018 h 1462148"/>
              <a:gd name="connsiteX10" fmla="*/ 1685616 w 1685724"/>
              <a:gd name="connsiteY10" fmla="*/ 521330 h 1462148"/>
              <a:gd name="connsiteX11" fmla="*/ 1491175 w 1685724"/>
              <a:gd name="connsiteY11" fmla="*/ 604019 h 1462148"/>
              <a:gd name="connsiteX12" fmla="*/ 1420837 w 1685724"/>
              <a:gd name="connsiteY12" fmla="*/ 660290 h 1462148"/>
              <a:gd name="connsiteX13" fmla="*/ 1237957 w 1685724"/>
              <a:gd name="connsiteY13" fmla="*/ 660290 h 1462148"/>
              <a:gd name="connsiteX14" fmla="*/ 1083212 w 1685724"/>
              <a:gd name="connsiteY14" fmla="*/ 646222 h 1462148"/>
              <a:gd name="connsiteX15" fmla="*/ 914400 w 1685724"/>
              <a:gd name="connsiteY15" fmla="*/ 618087 h 1462148"/>
              <a:gd name="connsiteX16" fmla="*/ 745587 w 1685724"/>
              <a:gd name="connsiteY16" fmla="*/ 618087 h 1462148"/>
              <a:gd name="connsiteX17" fmla="*/ 647114 w 1685724"/>
              <a:gd name="connsiteY17" fmla="*/ 660290 h 1462148"/>
              <a:gd name="connsiteX18" fmla="*/ 520504 w 1685724"/>
              <a:gd name="connsiteY18" fmla="*/ 688425 h 1462148"/>
              <a:gd name="connsiteX19" fmla="*/ 436098 w 1685724"/>
              <a:gd name="connsiteY19" fmla="*/ 758764 h 1462148"/>
              <a:gd name="connsiteX20" fmla="*/ 351692 w 1685724"/>
              <a:gd name="connsiteY20" fmla="*/ 829102 h 1462148"/>
              <a:gd name="connsiteX21" fmla="*/ 309489 w 1685724"/>
              <a:gd name="connsiteY21" fmla="*/ 843170 h 1462148"/>
              <a:gd name="connsiteX22" fmla="*/ 225083 w 1685724"/>
              <a:gd name="connsiteY22" fmla="*/ 857237 h 1462148"/>
              <a:gd name="connsiteX23" fmla="*/ 168812 w 1685724"/>
              <a:gd name="connsiteY23" fmla="*/ 899441 h 1462148"/>
              <a:gd name="connsiteX24" fmla="*/ 126609 w 1685724"/>
              <a:gd name="connsiteY24" fmla="*/ 983847 h 1462148"/>
              <a:gd name="connsiteX25" fmla="*/ 126609 w 1685724"/>
              <a:gd name="connsiteY25" fmla="*/ 1054185 h 1462148"/>
              <a:gd name="connsiteX26" fmla="*/ 112541 w 1685724"/>
              <a:gd name="connsiteY26" fmla="*/ 1166727 h 1462148"/>
              <a:gd name="connsiteX27" fmla="*/ 56271 w 1685724"/>
              <a:gd name="connsiteY27" fmla="*/ 1279268 h 1462148"/>
              <a:gd name="connsiteX28" fmla="*/ 42203 w 1685724"/>
              <a:gd name="connsiteY28" fmla="*/ 1349607 h 1462148"/>
              <a:gd name="connsiteX29" fmla="*/ 28135 w 1685724"/>
              <a:gd name="connsiteY29" fmla="*/ 1377742 h 1462148"/>
              <a:gd name="connsiteX30" fmla="*/ 14067 w 1685724"/>
              <a:gd name="connsiteY30" fmla="*/ 1448081 h 1462148"/>
              <a:gd name="connsiteX31" fmla="*/ 0 w 1685724"/>
              <a:gd name="connsiteY31" fmla="*/ 1462148 h 1462148"/>
              <a:gd name="connsiteX0" fmla="*/ 1522076 w 1554416"/>
              <a:gd name="connsiteY0" fmla="*/ 18349 h 1462148"/>
              <a:gd name="connsiteX1" fmla="*/ 1526332 w 1554416"/>
              <a:gd name="connsiteY1" fmla="*/ 5843 h 1462148"/>
              <a:gd name="connsiteX2" fmla="*/ 1522066 w 1554416"/>
              <a:gd name="connsiteY2" fmla="*/ 29386 h 1462148"/>
              <a:gd name="connsiteX3" fmla="*/ 1523105 w 1554416"/>
              <a:gd name="connsiteY3" fmla="*/ 26769 h 1462148"/>
              <a:gd name="connsiteX4" fmla="*/ 1509490 w 1554416"/>
              <a:gd name="connsiteY4" fmla="*/ 21199 h 1462148"/>
              <a:gd name="connsiteX5" fmla="*/ 1552720 w 1554416"/>
              <a:gd name="connsiteY5" fmla="*/ 33486 h 1462148"/>
              <a:gd name="connsiteX6" fmla="*/ 1544496 w 1554416"/>
              <a:gd name="connsiteY6" fmla="*/ 4373 h 1462148"/>
              <a:gd name="connsiteX7" fmla="*/ 1533334 w 1554416"/>
              <a:gd name="connsiteY7" fmla="*/ 1513 h 1462148"/>
              <a:gd name="connsiteX8" fmla="*/ 1525711 w 1554416"/>
              <a:gd name="connsiteY8" fmla="*/ 18028 h 1462148"/>
              <a:gd name="connsiteX9" fmla="*/ 1518940 w 1554416"/>
              <a:gd name="connsiteY9" fmla="*/ 154018 h 1462148"/>
              <a:gd name="connsiteX10" fmla="*/ 1399731 w 1554416"/>
              <a:gd name="connsiteY10" fmla="*/ 254727 h 1462148"/>
              <a:gd name="connsiteX11" fmla="*/ 1491175 w 1554416"/>
              <a:gd name="connsiteY11" fmla="*/ 604019 h 1462148"/>
              <a:gd name="connsiteX12" fmla="*/ 1420837 w 1554416"/>
              <a:gd name="connsiteY12" fmla="*/ 660290 h 1462148"/>
              <a:gd name="connsiteX13" fmla="*/ 1237957 w 1554416"/>
              <a:gd name="connsiteY13" fmla="*/ 660290 h 1462148"/>
              <a:gd name="connsiteX14" fmla="*/ 1083212 w 1554416"/>
              <a:gd name="connsiteY14" fmla="*/ 646222 h 1462148"/>
              <a:gd name="connsiteX15" fmla="*/ 914400 w 1554416"/>
              <a:gd name="connsiteY15" fmla="*/ 618087 h 1462148"/>
              <a:gd name="connsiteX16" fmla="*/ 745587 w 1554416"/>
              <a:gd name="connsiteY16" fmla="*/ 618087 h 1462148"/>
              <a:gd name="connsiteX17" fmla="*/ 647114 w 1554416"/>
              <a:gd name="connsiteY17" fmla="*/ 660290 h 1462148"/>
              <a:gd name="connsiteX18" fmla="*/ 520504 w 1554416"/>
              <a:gd name="connsiteY18" fmla="*/ 688425 h 1462148"/>
              <a:gd name="connsiteX19" fmla="*/ 436098 w 1554416"/>
              <a:gd name="connsiteY19" fmla="*/ 758764 h 1462148"/>
              <a:gd name="connsiteX20" fmla="*/ 351692 w 1554416"/>
              <a:gd name="connsiteY20" fmla="*/ 829102 h 1462148"/>
              <a:gd name="connsiteX21" fmla="*/ 309489 w 1554416"/>
              <a:gd name="connsiteY21" fmla="*/ 843170 h 1462148"/>
              <a:gd name="connsiteX22" fmla="*/ 225083 w 1554416"/>
              <a:gd name="connsiteY22" fmla="*/ 857237 h 1462148"/>
              <a:gd name="connsiteX23" fmla="*/ 168812 w 1554416"/>
              <a:gd name="connsiteY23" fmla="*/ 899441 h 1462148"/>
              <a:gd name="connsiteX24" fmla="*/ 126609 w 1554416"/>
              <a:gd name="connsiteY24" fmla="*/ 983847 h 1462148"/>
              <a:gd name="connsiteX25" fmla="*/ 126609 w 1554416"/>
              <a:gd name="connsiteY25" fmla="*/ 1054185 h 1462148"/>
              <a:gd name="connsiteX26" fmla="*/ 112541 w 1554416"/>
              <a:gd name="connsiteY26" fmla="*/ 1166727 h 1462148"/>
              <a:gd name="connsiteX27" fmla="*/ 56271 w 1554416"/>
              <a:gd name="connsiteY27" fmla="*/ 1279268 h 1462148"/>
              <a:gd name="connsiteX28" fmla="*/ 42203 w 1554416"/>
              <a:gd name="connsiteY28" fmla="*/ 1349607 h 1462148"/>
              <a:gd name="connsiteX29" fmla="*/ 28135 w 1554416"/>
              <a:gd name="connsiteY29" fmla="*/ 1377742 h 1462148"/>
              <a:gd name="connsiteX30" fmla="*/ 14067 w 1554416"/>
              <a:gd name="connsiteY30" fmla="*/ 1448081 h 1462148"/>
              <a:gd name="connsiteX31" fmla="*/ 0 w 1554416"/>
              <a:gd name="connsiteY31" fmla="*/ 1462148 h 1462148"/>
              <a:gd name="connsiteX0" fmla="*/ 1522076 w 1554416"/>
              <a:gd name="connsiteY0" fmla="*/ 18349 h 1462148"/>
              <a:gd name="connsiteX1" fmla="*/ 1526332 w 1554416"/>
              <a:gd name="connsiteY1" fmla="*/ 5843 h 1462148"/>
              <a:gd name="connsiteX2" fmla="*/ 1522066 w 1554416"/>
              <a:gd name="connsiteY2" fmla="*/ 29386 h 1462148"/>
              <a:gd name="connsiteX3" fmla="*/ 1523105 w 1554416"/>
              <a:gd name="connsiteY3" fmla="*/ 26769 h 1462148"/>
              <a:gd name="connsiteX4" fmla="*/ 1509490 w 1554416"/>
              <a:gd name="connsiteY4" fmla="*/ 21199 h 1462148"/>
              <a:gd name="connsiteX5" fmla="*/ 1552720 w 1554416"/>
              <a:gd name="connsiteY5" fmla="*/ 33486 h 1462148"/>
              <a:gd name="connsiteX6" fmla="*/ 1544496 w 1554416"/>
              <a:gd name="connsiteY6" fmla="*/ 4373 h 1462148"/>
              <a:gd name="connsiteX7" fmla="*/ 1533334 w 1554416"/>
              <a:gd name="connsiteY7" fmla="*/ 1513 h 1462148"/>
              <a:gd name="connsiteX8" fmla="*/ 1525711 w 1554416"/>
              <a:gd name="connsiteY8" fmla="*/ 18028 h 1462148"/>
              <a:gd name="connsiteX9" fmla="*/ 1518940 w 1554416"/>
              <a:gd name="connsiteY9" fmla="*/ 154018 h 1462148"/>
              <a:gd name="connsiteX10" fmla="*/ 1399731 w 1554416"/>
              <a:gd name="connsiteY10" fmla="*/ 254727 h 1462148"/>
              <a:gd name="connsiteX11" fmla="*/ 1271977 w 1554416"/>
              <a:gd name="connsiteY11" fmla="*/ 442262 h 1462148"/>
              <a:gd name="connsiteX12" fmla="*/ 1420837 w 1554416"/>
              <a:gd name="connsiteY12" fmla="*/ 660290 h 1462148"/>
              <a:gd name="connsiteX13" fmla="*/ 1237957 w 1554416"/>
              <a:gd name="connsiteY13" fmla="*/ 660290 h 1462148"/>
              <a:gd name="connsiteX14" fmla="*/ 1083212 w 1554416"/>
              <a:gd name="connsiteY14" fmla="*/ 646222 h 1462148"/>
              <a:gd name="connsiteX15" fmla="*/ 914400 w 1554416"/>
              <a:gd name="connsiteY15" fmla="*/ 618087 h 1462148"/>
              <a:gd name="connsiteX16" fmla="*/ 745587 w 1554416"/>
              <a:gd name="connsiteY16" fmla="*/ 618087 h 1462148"/>
              <a:gd name="connsiteX17" fmla="*/ 647114 w 1554416"/>
              <a:gd name="connsiteY17" fmla="*/ 660290 h 1462148"/>
              <a:gd name="connsiteX18" fmla="*/ 520504 w 1554416"/>
              <a:gd name="connsiteY18" fmla="*/ 688425 h 1462148"/>
              <a:gd name="connsiteX19" fmla="*/ 436098 w 1554416"/>
              <a:gd name="connsiteY19" fmla="*/ 758764 h 1462148"/>
              <a:gd name="connsiteX20" fmla="*/ 351692 w 1554416"/>
              <a:gd name="connsiteY20" fmla="*/ 829102 h 1462148"/>
              <a:gd name="connsiteX21" fmla="*/ 309489 w 1554416"/>
              <a:gd name="connsiteY21" fmla="*/ 843170 h 1462148"/>
              <a:gd name="connsiteX22" fmla="*/ 225083 w 1554416"/>
              <a:gd name="connsiteY22" fmla="*/ 857237 h 1462148"/>
              <a:gd name="connsiteX23" fmla="*/ 168812 w 1554416"/>
              <a:gd name="connsiteY23" fmla="*/ 899441 h 1462148"/>
              <a:gd name="connsiteX24" fmla="*/ 126609 w 1554416"/>
              <a:gd name="connsiteY24" fmla="*/ 983847 h 1462148"/>
              <a:gd name="connsiteX25" fmla="*/ 126609 w 1554416"/>
              <a:gd name="connsiteY25" fmla="*/ 1054185 h 1462148"/>
              <a:gd name="connsiteX26" fmla="*/ 112541 w 1554416"/>
              <a:gd name="connsiteY26" fmla="*/ 1166727 h 1462148"/>
              <a:gd name="connsiteX27" fmla="*/ 56271 w 1554416"/>
              <a:gd name="connsiteY27" fmla="*/ 1279268 h 1462148"/>
              <a:gd name="connsiteX28" fmla="*/ 42203 w 1554416"/>
              <a:gd name="connsiteY28" fmla="*/ 1349607 h 1462148"/>
              <a:gd name="connsiteX29" fmla="*/ 28135 w 1554416"/>
              <a:gd name="connsiteY29" fmla="*/ 1377742 h 1462148"/>
              <a:gd name="connsiteX30" fmla="*/ 14067 w 1554416"/>
              <a:gd name="connsiteY30" fmla="*/ 1448081 h 1462148"/>
              <a:gd name="connsiteX31" fmla="*/ 0 w 1554416"/>
              <a:gd name="connsiteY31" fmla="*/ 1462148 h 1462148"/>
              <a:gd name="connsiteX0" fmla="*/ 1522076 w 1554416"/>
              <a:gd name="connsiteY0" fmla="*/ 18349 h 1462148"/>
              <a:gd name="connsiteX1" fmla="*/ 1526332 w 1554416"/>
              <a:gd name="connsiteY1" fmla="*/ 5843 h 1462148"/>
              <a:gd name="connsiteX2" fmla="*/ 1522066 w 1554416"/>
              <a:gd name="connsiteY2" fmla="*/ 29386 h 1462148"/>
              <a:gd name="connsiteX3" fmla="*/ 1523105 w 1554416"/>
              <a:gd name="connsiteY3" fmla="*/ 26769 h 1462148"/>
              <a:gd name="connsiteX4" fmla="*/ 1509490 w 1554416"/>
              <a:gd name="connsiteY4" fmla="*/ 21199 h 1462148"/>
              <a:gd name="connsiteX5" fmla="*/ 1552720 w 1554416"/>
              <a:gd name="connsiteY5" fmla="*/ 33486 h 1462148"/>
              <a:gd name="connsiteX6" fmla="*/ 1544496 w 1554416"/>
              <a:gd name="connsiteY6" fmla="*/ 4373 h 1462148"/>
              <a:gd name="connsiteX7" fmla="*/ 1533334 w 1554416"/>
              <a:gd name="connsiteY7" fmla="*/ 1513 h 1462148"/>
              <a:gd name="connsiteX8" fmla="*/ 1525711 w 1554416"/>
              <a:gd name="connsiteY8" fmla="*/ 18028 h 1462148"/>
              <a:gd name="connsiteX9" fmla="*/ 1518940 w 1554416"/>
              <a:gd name="connsiteY9" fmla="*/ 154018 h 1462148"/>
              <a:gd name="connsiteX10" fmla="*/ 1399731 w 1554416"/>
              <a:gd name="connsiteY10" fmla="*/ 254727 h 1462148"/>
              <a:gd name="connsiteX11" fmla="*/ 1271977 w 1554416"/>
              <a:gd name="connsiteY11" fmla="*/ 442262 h 1462148"/>
              <a:gd name="connsiteX12" fmla="*/ 1125453 w 1554416"/>
              <a:gd name="connsiteY12" fmla="*/ 574784 h 1462148"/>
              <a:gd name="connsiteX13" fmla="*/ 1237957 w 1554416"/>
              <a:gd name="connsiteY13" fmla="*/ 660290 h 1462148"/>
              <a:gd name="connsiteX14" fmla="*/ 1083212 w 1554416"/>
              <a:gd name="connsiteY14" fmla="*/ 646222 h 1462148"/>
              <a:gd name="connsiteX15" fmla="*/ 914400 w 1554416"/>
              <a:gd name="connsiteY15" fmla="*/ 618087 h 1462148"/>
              <a:gd name="connsiteX16" fmla="*/ 745587 w 1554416"/>
              <a:gd name="connsiteY16" fmla="*/ 618087 h 1462148"/>
              <a:gd name="connsiteX17" fmla="*/ 647114 w 1554416"/>
              <a:gd name="connsiteY17" fmla="*/ 660290 h 1462148"/>
              <a:gd name="connsiteX18" fmla="*/ 520504 w 1554416"/>
              <a:gd name="connsiteY18" fmla="*/ 688425 h 1462148"/>
              <a:gd name="connsiteX19" fmla="*/ 436098 w 1554416"/>
              <a:gd name="connsiteY19" fmla="*/ 758764 h 1462148"/>
              <a:gd name="connsiteX20" fmla="*/ 351692 w 1554416"/>
              <a:gd name="connsiteY20" fmla="*/ 829102 h 1462148"/>
              <a:gd name="connsiteX21" fmla="*/ 309489 w 1554416"/>
              <a:gd name="connsiteY21" fmla="*/ 843170 h 1462148"/>
              <a:gd name="connsiteX22" fmla="*/ 225083 w 1554416"/>
              <a:gd name="connsiteY22" fmla="*/ 857237 h 1462148"/>
              <a:gd name="connsiteX23" fmla="*/ 168812 w 1554416"/>
              <a:gd name="connsiteY23" fmla="*/ 899441 h 1462148"/>
              <a:gd name="connsiteX24" fmla="*/ 126609 w 1554416"/>
              <a:gd name="connsiteY24" fmla="*/ 983847 h 1462148"/>
              <a:gd name="connsiteX25" fmla="*/ 126609 w 1554416"/>
              <a:gd name="connsiteY25" fmla="*/ 1054185 h 1462148"/>
              <a:gd name="connsiteX26" fmla="*/ 112541 w 1554416"/>
              <a:gd name="connsiteY26" fmla="*/ 1166727 h 1462148"/>
              <a:gd name="connsiteX27" fmla="*/ 56271 w 1554416"/>
              <a:gd name="connsiteY27" fmla="*/ 1279268 h 1462148"/>
              <a:gd name="connsiteX28" fmla="*/ 42203 w 1554416"/>
              <a:gd name="connsiteY28" fmla="*/ 1349607 h 1462148"/>
              <a:gd name="connsiteX29" fmla="*/ 28135 w 1554416"/>
              <a:gd name="connsiteY29" fmla="*/ 1377742 h 1462148"/>
              <a:gd name="connsiteX30" fmla="*/ 14067 w 1554416"/>
              <a:gd name="connsiteY30" fmla="*/ 1448081 h 1462148"/>
              <a:gd name="connsiteX31" fmla="*/ 0 w 1554416"/>
              <a:gd name="connsiteY31" fmla="*/ 1462148 h 1462148"/>
              <a:gd name="connsiteX0" fmla="*/ 1522076 w 1554416"/>
              <a:gd name="connsiteY0" fmla="*/ 18349 h 1462148"/>
              <a:gd name="connsiteX1" fmla="*/ 1526332 w 1554416"/>
              <a:gd name="connsiteY1" fmla="*/ 5843 h 1462148"/>
              <a:gd name="connsiteX2" fmla="*/ 1522066 w 1554416"/>
              <a:gd name="connsiteY2" fmla="*/ 29386 h 1462148"/>
              <a:gd name="connsiteX3" fmla="*/ 1523105 w 1554416"/>
              <a:gd name="connsiteY3" fmla="*/ 26769 h 1462148"/>
              <a:gd name="connsiteX4" fmla="*/ 1509490 w 1554416"/>
              <a:gd name="connsiteY4" fmla="*/ 21199 h 1462148"/>
              <a:gd name="connsiteX5" fmla="*/ 1552720 w 1554416"/>
              <a:gd name="connsiteY5" fmla="*/ 33486 h 1462148"/>
              <a:gd name="connsiteX6" fmla="*/ 1544496 w 1554416"/>
              <a:gd name="connsiteY6" fmla="*/ 4373 h 1462148"/>
              <a:gd name="connsiteX7" fmla="*/ 1533334 w 1554416"/>
              <a:gd name="connsiteY7" fmla="*/ 1513 h 1462148"/>
              <a:gd name="connsiteX8" fmla="*/ 1525711 w 1554416"/>
              <a:gd name="connsiteY8" fmla="*/ 18028 h 1462148"/>
              <a:gd name="connsiteX9" fmla="*/ 1518940 w 1554416"/>
              <a:gd name="connsiteY9" fmla="*/ 154018 h 1462148"/>
              <a:gd name="connsiteX10" fmla="*/ 1399731 w 1554416"/>
              <a:gd name="connsiteY10" fmla="*/ 254727 h 1462148"/>
              <a:gd name="connsiteX11" fmla="*/ 1271977 w 1554416"/>
              <a:gd name="connsiteY11" fmla="*/ 442262 h 1462148"/>
              <a:gd name="connsiteX12" fmla="*/ 1125453 w 1554416"/>
              <a:gd name="connsiteY12" fmla="*/ 574784 h 1462148"/>
              <a:gd name="connsiteX13" fmla="*/ 1237957 w 1554416"/>
              <a:gd name="connsiteY13" fmla="*/ 660290 h 1462148"/>
              <a:gd name="connsiteX14" fmla="*/ 997391 w 1554416"/>
              <a:gd name="connsiteY14" fmla="*/ 817983 h 1462148"/>
              <a:gd name="connsiteX15" fmla="*/ 914400 w 1554416"/>
              <a:gd name="connsiteY15" fmla="*/ 618087 h 1462148"/>
              <a:gd name="connsiteX16" fmla="*/ 745587 w 1554416"/>
              <a:gd name="connsiteY16" fmla="*/ 618087 h 1462148"/>
              <a:gd name="connsiteX17" fmla="*/ 647114 w 1554416"/>
              <a:gd name="connsiteY17" fmla="*/ 660290 h 1462148"/>
              <a:gd name="connsiteX18" fmla="*/ 520504 w 1554416"/>
              <a:gd name="connsiteY18" fmla="*/ 688425 h 1462148"/>
              <a:gd name="connsiteX19" fmla="*/ 436098 w 1554416"/>
              <a:gd name="connsiteY19" fmla="*/ 758764 h 1462148"/>
              <a:gd name="connsiteX20" fmla="*/ 351692 w 1554416"/>
              <a:gd name="connsiteY20" fmla="*/ 829102 h 1462148"/>
              <a:gd name="connsiteX21" fmla="*/ 309489 w 1554416"/>
              <a:gd name="connsiteY21" fmla="*/ 843170 h 1462148"/>
              <a:gd name="connsiteX22" fmla="*/ 225083 w 1554416"/>
              <a:gd name="connsiteY22" fmla="*/ 857237 h 1462148"/>
              <a:gd name="connsiteX23" fmla="*/ 168812 w 1554416"/>
              <a:gd name="connsiteY23" fmla="*/ 899441 h 1462148"/>
              <a:gd name="connsiteX24" fmla="*/ 126609 w 1554416"/>
              <a:gd name="connsiteY24" fmla="*/ 983847 h 1462148"/>
              <a:gd name="connsiteX25" fmla="*/ 126609 w 1554416"/>
              <a:gd name="connsiteY25" fmla="*/ 1054185 h 1462148"/>
              <a:gd name="connsiteX26" fmla="*/ 112541 w 1554416"/>
              <a:gd name="connsiteY26" fmla="*/ 1166727 h 1462148"/>
              <a:gd name="connsiteX27" fmla="*/ 56271 w 1554416"/>
              <a:gd name="connsiteY27" fmla="*/ 1279268 h 1462148"/>
              <a:gd name="connsiteX28" fmla="*/ 42203 w 1554416"/>
              <a:gd name="connsiteY28" fmla="*/ 1349607 h 1462148"/>
              <a:gd name="connsiteX29" fmla="*/ 28135 w 1554416"/>
              <a:gd name="connsiteY29" fmla="*/ 1377742 h 1462148"/>
              <a:gd name="connsiteX30" fmla="*/ 14067 w 1554416"/>
              <a:gd name="connsiteY30" fmla="*/ 1448081 h 1462148"/>
              <a:gd name="connsiteX31" fmla="*/ 0 w 1554416"/>
              <a:gd name="connsiteY31" fmla="*/ 1462148 h 1462148"/>
              <a:gd name="connsiteX0" fmla="*/ 1522076 w 1554416"/>
              <a:gd name="connsiteY0" fmla="*/ 18349 h 1462148"/>
              <a:gd name="connsiteX1" fmla="*/ 1526332 w 1554416"/>
              <a:gd name="connsiteY1" fmla="*/ 5843 h 1462148"/>
              <a:gd name="connsiteX2" fmla="*/ 1522066 w 1554416"/>
              <a:gd name="connsiteY2" fmla="*/ 29386 h 1462148"/>
              <a:gd name="connsiteX3" fmla="*/ 1523105 w 1554416"/>
              <a:gd name="connsiteY3" fmla="*/ 26769 h 1462148"/>
              <a:gd name="connsiteX4" fmla="*/ 1509490 w 1554416"/>
              <a:gd name="connsiteY4" fmla="*/ 21199 h 1462148"/>
              <a:gd name="connsiteX5" fmla="*/ 1552720 w 1554416"/>
              <a:gd name="connsiteY5" fmla="*/ 33486 h 1462148"/>
              <a:gd name="connsiteX6" fmla="*/ 1544496 w 1554416"/>
              <a:gd name="connsiteY6" fmla="*/ 4373 h 1462148"/>
              <a:gd name="connsiteX7" fmla="*/ 1533334 w 1554416"/>
              <a:gd name="connsiteY7" fmla="*/ 1513 h 1462148"/>
              <a:gd name="connsiteX8" fmla="*/ 1525711 w 1554416"/>
              <a:gd name="connsiteY8" fmla="*/ 18028 h 1462148"/>
              <a:gd name="connsiteX9" fmla="*/ 1518940 w 1554416"/>
              <a:gd name="connsiteY9" fmla="*/ 154018 h 1462148"/>
              <a:gd name="connsiteX10" fmla="*/ 1399731 w 1554416"/>
              <a:gd name="connsiteY10" fmla="*/ 254727 h 1462148"/>
              <a:gd name="connsiteX11" fmla="*/ 1271977 w 1554416"/>
              <a:gd name="connsiteY11" fmla="*/ 442262 h 1462148"/>
              <a:gd name="connsiteX12" fmla="*/ 1125453 w 1554416"/>
              <a:gd name="connsiteY12" fmla="*/ 574784 h 1462148"/>
              <a:gd name="connsiteX13" fmla="*/ 999736 w 1554416"/>
              <a:gd name="connsiteY13" fmla="*/ 574784 h 1462148"/>
              <a:gd name="connsiteX14" fmla="*/ 997391 w 1554416"/>
              <a:gd name="connsiteY14" fmla="*/ 817983 h 1462148"/>
              <a:gd name="connsiteX15" fmla="*/ 914400 w 1554416"/>
              <a:gd name="connsiteY15" fmla="*/ 618087 h 1462148"/>
              <a:gd name="connsiteX16" fmla="*/ 745587 w 1554416"/>
              <a:gd name="connsiteY16" fmla="*/ 618087 h 1462148"/>
              <a:gd name="connsiteX17" fmla="*/ 647114 w 1554416"/>
              <a:gd name="connsiteY17" fmla="*/ 660290 h 1462148"/>
              <a:gd name="connsiteX18" fmla="*/ 520504 w 1554416"/>
              <a:gd name="connsiteY18" fmla="*/ 688425 h 1462148"/>
              <a:gd name="connsiteX19" fmla="*/ 436098 w 1554416"/>
              <a:gd name="connsiteY19" fmla="*/ 758764 h 1462148"/>
              <a:gd name="connsiteX20" fmla="*/ 351692 w 1554416"/>
              <a:gd name="connsiteY20" fmla="*/ 829102 h 1462148"/>
              <a:gd name="connsiteX21" fmla="*/ 309489 w 1554416"/>
              <a:gd name="connsiteY21" fmla="*/ 843170 h 1462148"/>
              <a:gd name="connsiteX22" fmla="*/ 225083 w 1554416"/>
              <a:gd name="connsiteY22" fmla="*/ 857237 h 1462148"/>
              <a:gd name="connsiteX23" fmla="*/ 168812 w 1554416"/>
              <a:gd name="connsiteY23" fmla="*/ 899441 h 1462148"/>
              <a:gd name="connsiteX24" fmla="*/ 126609 w 1554416"/>
              <a:gd name="connsiteY24" fmla="*/ 983847 h 1462148"/>
              <a:gd name="connsiteX25" fmla="*/ 126609 w 1554416"/>
              <a:gd name="connsiteY25" fmla="*/ 1054185 h 1462148"/>
              <a:gd name="connsiteX26" fmla="*/ 112541 w 1554416"/>
              <a:gd name="connsiteY26" fmla="*/ 1166727 h 1462148"/>
              <a:gd name="connsiteX27" fmla="*/ 56271 w 1554416"/>
              <a:gd name="connsiteY27" fmla="*/ 1279268 h 1462148"/>
              <a:gd name="connsiteX28" fmla="*/ 42203 w 1554416"/>
              <a:gd name="connsiteY28" fmla="*/ 1349607 h 1462148"/>
              <a:gd name="connsiteX29" fmla="*/ 28135 w 1554416"/>
              <a:gd name="connsiteY29" fmla="*/ 1377742 h 1462148"/>
              <a:gd name="connsiteX30" fmla="*/ 14067 w 1554416"/>
              <a:gd name="connsiteY30" fmla="*/ 1448081 h 1462148"/>
              <a:gd name="connsiteX31" fmla="*/ 0 w 1554416"/>
              <a:gd name="connsiteY31" fmla="*/ 1462148 h 1462148"/>
              <a:gd name="connsiteX0" fmla="*/ 1522076 w 1554416"/>
              <a:gd name="connsiteY0" fmla="*/ 18349 h 1462148"/>
              <a:gd name="connsiteX1" fmla="*/ 1526332 w 1554416"/>
              <a:gd name="connsiteY1" fmla="*/ 5843 h 1462148"/>
              <a:gd name="connsiteX2" fmla="*/ 1522066 w 1554416"/>
              <a:gd name="connsiteY2" fmla="*/ 29386 h 1462148"/>
              <a:gd name="connsiteX3" fmla="*/ 1523105 w 1554416"/>
              <a:gd name="connsiteY3" fmla="*/ 26769 h 1462148"/>
              <a:gd name="connsiteX4" fmla="*/ 1509490 w 1554416"/>
              <a:gd name="connsiteY4" fmla="*/ 21199 h 1462148"/>
              <a:gd name="connsiteX5" fmla="*/ 1552720 w 1554416"/>
              <a:gd name="connsiteY5" fmla="*/ 33486 h 1462148"/>
              <a:gd name="connsiteX6" fmla="*/ 1544496 w 1554416"/>
              <a:gd name="connsiteY6" fmla="*/ 4373 h 1462148"/>
              <a:gd name="connsiteX7" fmla="*/ 1533334 w 1554416"/>
              <a:gd name="connsiteY7" fmla="*/ 1513 h 1462148"/>
              <a:gd name="connsiteX8" fmla="*/ 1525711 w 1554416"/>
              <a:gd name="connsiteY8" fmla="*/ 18028 h 1462148"/>
              <a:gd name="connsiteX9" fmla="*/ 1518940 w 1554416"/>
              <a:gd name="connsiteY9" fmla="*/ 154018 h 1462148"/>
              <a:gd name="connsiteX10" fmla="*/ 1399731 w 1554416"/>
              <a:gd name="connsiteY10" fmla="*/ 254727 h 1462148"/>
              <a:gd name="connsiteX11" fmla="*/ 1271977 w 1554416"/>
              <a:gd name="connsiteY11" fmla="*/ 442262 h 1462148"/>
              <a:gd name="connsiteX12" fmla="*/ 1125453 w 1554416"/>
              <a:gd name="connsiteY12" fmla="*/ 574784 h 1462148"/>
              <a:gd name="connsiteX13" fmla="*/ 999736 w 1554416"/>
              <a:gd name="connsiteY13" fmla="*/ 574784 h 1462148"/>
              <a:gd name="connsiteX14" fmla="*/ 997391 w 1554416"/>
              <a:gd name="connsiteY14" fmla="*/ 817983 h 1462148"/>
              <a:gd name="connsiteX15" fmla="*/ 885740 w 1554416"/>
              <a:gd name="connsiteY15" fmla="*/ 942295 h 1462148"/>
              <a:gd name="connsiteX16" fmla="*/ 745587 w 1554416"/>
              <a:gd name="connsiteY16" fmla="*/ 618087 h 1462148"/>
              <a:gd name="connsiteX17" fmla="*/ 647114 w 1554416"/>
              <a:gd name="connsiteY17" fmla="*/ 660290 h 1462148"/>
              <a:gd name="connsiteX18" fmla="*/ 520504 w 1554416"/>
              <a:gd name="connsiteY18" fmla="*/ 688425 h 1462148"/>
              <a:gd name="connsiteX19" fmla="*/ 436098 w 1554416"/>
              <a:gd name="connsiteY19" fmla="*/ 758764 h 1462148"/>
              <a:gd name="connsiteX20" fmla="*/ 351692 w 1554416"/>
              <a:gd name="connsiteY20" fmla="*/ 829102 h 1462148"/>
              <a:gd name="connsiteX21" fmla="*/ 309489 w 1554416"/>
              <a:gd name="connsiteY21" fmla="*/ 843170 h 1462148"/>
              <a:gd name="connsiteX22" fmla="*/ 225083 w 1554416"/>
              <a:gd name="connsiteY22" fmla="*/ 857237 h 1462148"/>
              <a:gd name="connsiteX23" fmla="*/ 168812 w 1554416"/>
              <a:gd name="connsiteY23" fmla="*/ 899441 h 1462148"/>
              <a:gd name="connsiteX24" fmla="*/ 126609 w 1554416"/>
              <a:gd name="connsiteY24" fmla="*/ 983847 h 1462148"/>
              <a:gd name="connsiteX25" fmla="*/ 126609 w 1554416"/>
              <a:gd name="connsiteY25" fmla="*/ 1054185 h 1462148"/>
              <a:gd name="connsiteX26" fmla="*/ 112541 w 1554416"/>
              <a:gd name="connsiteY26" fmla="*/ 1166727 h 1462148"/>
              <a:gd name="connsiteX27" fmla="*/ 56271 w 1554416"/>
              <a:gd name="connsiteY27" fmla="*/ 1279268 h 1462148"/>
              <a:gd name="connsiteX28" fmla="*/ 42203 w 1554416"/>
              <a:gd name="connsiteY28" fmla="*/ 1349607 h 1462148"/>
              <a:gd name="connsiteX29" fmla="*/ 28135 w 1554416"/>
              <a:gd name="connsiteY29" fmla="*/ 1377742 h 1462148"/>
              <a:gd name="connsiteX30" fmla="*/ 14067 w 1554416"/>
              <a:gd name="connsiteY30" fmla="*/ 1448081 h 1462148"/>
              <a:gd name="connsiteX31" fmla="*/ 0 w 1554416"/>
              <a:gd name="connsiteY31" fmla="*/ 1462148 h 1462148"/>
              <a:gd name="connsiteX0" fmla="*/ 1522076 w 1554416"/>
              <a:gd name="connsiteY0" fmla="*/ 18349 h 1462148"/>
              <a:gd name="connsiteX1" fmla="*/ 1526332 w 1554416"/>
              <a:gd name="connsiteY1" fmla="*/ 5843 h 1462148"/>
              <a:gd name="connsiteX2" fmla="*/ 1522066 w 1554416"/>
              <a:gd name="connsiteY2" fmla="*/ 29386 h 1462148"/>
              <a:gd name="connsiteX3" fmla="*/ 1523105 w 1554416"/>
              <a:gd name="connsiteY3" fmla="*/ 26769 h 1462148"/>
              <a:gd name="connsiteX4" fmla="*/ 1509490 w 1554416"/>
              <a:gd name="connsiteY4" fmla="*/ 21199 h 1462148"/>
              <a:gd name="connsiteX5" fmla="*/ 1552720 w 1554416"/>
              <a:gd name="connsiteY5" fmla="*/ 33486 h 1462148"/>
              <a:gd name="connsiteX6" fmla="*/ 1544496 w 1554416"/>
              <a:gd name="connsiteY6" fmla="*/ 4373 h 1462148"/>
              <a:gd name="connsiteX7" fmla="*/ 1533334 w 1554416"/>
              <a:gd name="connsiteY7" fmla="*/ 1513 h 1462148"/>
              <a:gd name="connsiteX8" fmla="*/ 1525711 w 1554416"/>
              <a:gd name="connsiteY8" fmla="*/ 18028 h 1462148"/>
              <a:gd name="connsiteX9" fmla="*/ 1518940 w 1554416"/>
              <a:gd name="connsiteY9" fmla="*/ 154018 h 1462148"/>
              <a:gd name="connsiteX10" fmla="*/ 1399731 w 1554416"/>
              <a:gd name="connsiteY10" fmla="*/ 254727 h 1462148"/>
              <a:gd name="connsiteX11" fmla="*/ 1271977 w 1554416"/>
              <a:gd name="connsiteY11" fmla="*/ 442262 h 1462148"/>
              <a:gd name="connsiteX12" fmla="*/ 1125453 w 1554416"/>
              <a:gd name="connsiteY12" fmla="*/ 574784 h 1462148"/>
              <a:gd name="connsiteX13" fmla="*/ 999736 w 1554416"/>
              <a:gd name="connsiteY13" fmla="*/ 574784 h 1462148"/>
              <a:gd name="connsiteX14" fmla="*/ 997391 w 1554416"/>
              <a:gd name="connsiteY14" fmla="*/ 817983 h 1462148"/>
              <a:gd name="connsiteX15" fmla="*/ 885740 w 1554416"/>
              <a:gd name="connsiteY15" fmla="*/ 942295 h 1462148"/>
              <a:gd name="connsiteX16" fmla="*/ 745515 w 1554416"/>
              <a:gd name="connsiteY16" fmla="*/ 1113811 h 1462148"/>
              <a:gd name="connsiteX17" fmla="*/ 647114 w 1554416"/>
              <a:gd name="connsiteY17" fmla="*/ 660290 h 1462148"/>
              <a:gd name="connsiteX18" fmla="*/ 520504 w 1554416"/>
              <a:gd name="connsiteY18" fmla="*/ 688425 h 1462148"/>
              <a:gd name="connsiteX19" fmla="*/ 436098 w 1554416"/>
              <a:gd name="connsiteY19" fmla="*/ 758764 h 1462148"/>
              <a:gd name="connsiteX20" fmla="*/ 351692 w 1554416"/>
              <a:gd name="connsiteY20" fmla="*/ 829102 h 1462148"/>
              <a:gd name="connsiteX21" fmla="*/ 309489 w 1554416"/>
              <a:gd name="connsiteY21" fmla="*/ 843170 h 1462148"/>
              <a:gd name="connsiteX22" fmla="*/ 225083 w 1554416"/>
              <a:gd name="connsiteY22" fmla="*/ 857237 h 1462148"/>
              <a:gd name="connsiteX23" fmla="*/ 168812 w 1554416"/>
              <a:gd name="connsiteY23" fmla="*/ 899441 h 1462148"/>
              <a:gd name="connsiteX24" fmla="*/ 126609 w 1554416"/>
              <a:gd name="connsiteY24" fmla="*/ 983847 h 1462148"/>
              <a:gd name="connsiteX25" fmla="*/ 126609 w 1554416"/>
              <a:gd name="connsiteY25" fmla="*/ 1054185 h 1462148"/>
              <a:gd name="connsiteX26" fmla="*/ 112541 w 1554416"/>
              <a:gd name="connsiteY26" fmla="*/ 1166727 h 1462148"/>
              <a:gd name="connsiteX27" fmla="*/ 56271 w 1554416"/>
              <a:gd name="connsiteY27" fmla="*/ 1279268 h 1462148"/>
              <a:gd name="connsiteX28" fmla="*/ 42203 w 1554416"/>
              <a:gd name="connsiteY28" fmla="*/ 1349607 h 1462148"/>
              <a:gd name="connsiteX29" fmla="*/ 28135 w 1554416"/>
              <a:gd name="connsiteY29" fmla="*/ 1377742 h 1462148"/>
              <a:gd name="connsiteX30" fmla="*/ 14067 w 1554416"/>
              <a:gd name="connsiteY30" fmla="*/ 1448081 h 1462148"/>
              <a:gd name="connsiteX31" fmla="*/ 0 w 1554416"/>
              <a:gd name="connsiteY31" fmla="*/ 1462148 h 1462148"/>
              <a:gd name="connsiteX0" fmla="*/ 1522076 w 1554416"/>
              <a:gd name="connsiteY0" fmla="*/ 18349 h 1462148"/>
              <a:gd name="connsiteX1" fmla="*/ 1526332 w 1554416"/>
              <a:gd name="connsiteY1" fmla="*/ 5843 h 1462148"/>
              <a:gd name="connsiteX2" fmla="*/ 1522066 w 1554416"/>
              <a:gd name="connsiteY2" fmla="*/ 29386 h 1462148"/>
              <a:gd name="connsiteX3" fmla="*/ 1523105 w 1554416"/>
              <a:gd name="connsiteY3" fmla="*/ 26769 h 1462148"/>
              <a:gd name="connsiteX4" fmla="*/ 1509490 w 1554416"/>
              <a:gd name="connsiteY4" fmla="*/ 21199 h 1462148"/>
              <a:gd name="connsiteX5" fmla="*/ 1552720 w 1554416"/>
              <a:gd name="connsiteY5" fmla="*/ 33486 h 1462148"/>
              <a:gd name="connsiteX6" fmla="*/ 1544496 w 1554416"/>
              <a:gd name="connsiteY6" fmla="*/ 4373 h 1462148"/>
              <a:gd name="connsiteX7" fmla="*/ 1533334 w 1554416"/>
              <a:gd name="connsiteY7" fmla="*/ 1513 h 1462148"/>
              <a:gd name="connsiteX8" fmla="*/ 1525711 w 1554416"/>
              <a:gd name="connsiteY8" fmla="*/ 18028 h 1462148"/>
              <a:gd name="connsiteX9" fmla="*/ 1518940 w 1554416"/>
              <a:gd name="connsiteY9" fmla="*/ 154018 h 1462148"/>
              <a:gd name="connsiteX10" fmla="*/ 1399731 w 1554416"/>
              <a:gd name="connsiteY10" fmla="*/ 254727 h 1462148"/>
              <a:gd name="connsiteX11" fmla="*/ 1271977 w 1554416"/>
              <a:gd name="connsiteY11" fmla="*/ 442262 h 1462148"/>
              <a:gd name="connsiteX12" fmla="*/ 1125453 w 1554416"/>
              <a:gd name="connsiteY12" fmla="*/ 574784 h 1462148"/>
              <a:gd name="connsiteX13" fmla="*/ 999736 w 1554416"/>
              <a:gd name="connsiteY13" fmla="*/ 574784 h 1462148"/>
              <a:gd name="connsiteX14" fmla="*/ 997391 w 1554416"/>
              <a:gd name="connsiteY14" fmla="*/ 817983 h 1462148"/>
              <a:gd name="connsiteX15" fmla="*/ 885740 w 1554416"/>
              <a:gd name="connsiteY15" fmla="*/ 942295 h 1462148"/>
              <a:gd name="connsiteX16" fmla="*/ 745515 w 1554416"/>
              <a:gd name="connsiteY16" fmla="*/ 1113811 h 1462148"/>
              <a:gd name="connsiteX17" fmla="*/ 618479 w 1554416"/>
              <a:gd name="connsiteY17" fmla="*/ 1327545 h 1462148"/>
              <a:gd name="connsiteX18" fmla="*/ 520504 w 1554416"/>
              <a:gd name="connsiteY18" fmla="*/ 688425 h 1462148"/>
              <a:gd name="connsiteX19" fmla="*/ 436098 w 1554416"/>
              <a:gd name="connsiteY19" fmla="*/ 758764 h 1462148"/>
              <a:gd name="connsiteX20" fmla="*/ 351692 w 1554416"/>
              <a:gd name="connsiteY20" fmla="*/ 829102 h 1462148"/>
              <a:gd name="connsiteX21" fmla="*/ 309489 w 1554416"/>
              <a:gd name="connsiteY21" fmla="*/ 843170 h 1462148"/>
              <a:gd name="connsiteX22" fmla="*/ 225083 w 1554416"/>
              <a:gd name="connsiteY22" fmla="*/ 857237 h 1462148"/>
              <a:gd name="connsiteX23" fmla="*/ 168812 w 1554416"/>
              <a:gd name="connsiteY23" fmla="*/ 899441 h 1462148"/>
              <a:gd name="connsiteX24" fmla="*/ 126609 w 1554416"/>
              <a:gd name="connsiteY24" fmla="*/ 983847 h 1462148"/>
              <a:gd name="connsiteX25" fmla="*/ 126609 w 1554416"/>
              <a:gd name="connsiteY25" fmla="*/ 1054185 h 1462148"/>
              <a:gd name="connsiteX26" fmla="*/ 112541 w 1554416"/>
              <a:gd name="connsiteY26" fmla="*/ 1166727 h 1462148"/>
              <a:gd name="connsiteX27" fmla="*/ 56271 w 1554416"/>
              <a:gd name="connsiteY27" fmla="*/ 1279268 h 1462148"/>
              <a:gd name="connsiteX28" fmla="*/ 42203 w 1554416"/>
              <a:gd name="connsiteY28" fmla="*/ 1349607 h 1462148"/>
              <a:gd name="connsiteX29" fmla="*/ 28135 w 1554416"/>
              <a:gd name="connsiteY29" fmla="*/ 1377742 h 1462148"/>
              <a:gd name="connsiteX30" fmla="*/ 14067 w 1554416"/>
              <a:gd name="connsiteY30" fmla="*/ 1448081 h 1462148"/>
              <a:gd name="connsiteX31" fmla="*/ 0 w 1554416"/>
              <a:gd name="connsiteY31" fmla="*/ 1462148 h 1462148"/>
              <a:gd name="connsiteX0" fmla="*/ 1522076 w 1554416"/>
              <a:gd name="connsiteY0" fmla="*/ 18349 h 1622303"/>
              <a:gd name="connsiteX1" fmla="*/ 1526332 w 1554416"/>
              <a:gd name="connsiteY1" fmla="*/ 5843 h 1622303"/>
              <a:gd name="connsiteX2" fmla="*/ 1522066 w 1554416"/>
              <a:gd name="connsiteY2" fmla="*/ 29386 h 1622303"/>
              <a:gd name="connsiteX3" fmla="*/ 1523105 w 1554416"/>
              <a:gd name="connsiteY3" fmla="*/ 26769 h 1622303"/>
              <a:gd name="connsiteX4" fmla="*/ 1509490 w 1554416"/>
              <a:gd name="connsiteY4" fmla="*/ 21199 h 1622303"/>
              <a:gd name="connsiteX5" fmla="*/ 1552720 w 1554416"/>
              <a:gd name="connsiteY5" fmla="*/ 33486 h 1622303"/>
              <a:gd name="connsiteX6" fmla="*/ 1544496 w 1554416"/>
              <a:gd name="connsiteY6" fmla="*/ 4373 h 1622303"/>
              <a:gd name="connsiteX7" fmla="*/ 1533334 w 1554416"/>
              <a:gd name="connsiteY7" fmla="*/ 1513 h 1622303"/>
              <a:gd name="connsiteX8" fmla="*/ 1525711 w 1554416"/>
              <a:gd name="connsiteY8" fmla="*/ 18028 h 1622303"/>
              <a:gd name="connsiteX9" fmla="*/ 1518940 w 1554416"/>
              <a:gd name="connsiteY9" fmla="*/ 154018 h 1622303"/>
              <a:gd name="connsiteX10" fmla="*/ 1399731 w 1554416"/>
              <a:gd name="connsiteY10" fmla="*/ 254727 h 1622303"/>
              <a:gd name="connsiteX11" fmla="*/ 1271977 w 1554416"/>
              <a:gd name="connsiteY11" fmla="*/ 442262 h 1622303"/>
              <a:gd name="connsiteX12" fmla="*/ 1125453 w 1554416"/>
              <a:gd name="connsiteY12" fmla="*/ 574784 h 1622303"/>
              <a:gd name="connsiteX13" fmla="*/ 999736 w 1554416"/>
              <a:gd name="connsiteY13" fmla="*/ 574784 h 1622303"/>
              <a:gd name="connsiteX14" fmla="*/ 997391 w 1554416"/>
              <a:gd name="connsiteY14" fmla="*/ 817983 h 1622303"/>
              <a:gd name="connsiteX15" fmla="*/ 885740 w 1554416"/>
              <a:gd name="connsiteY15" fmla="*/ 942295 h 1622303"/>
              <a:gd name="connsiteX16" fmla="*/ 745515 w 1554416"/>
              <a:gd name="connsiteY16" fmla="*/ 1113811 h 1622303"/>
              <a:gd name="connsiteX17" fmla="*/ 618479 w 1554416"/>
              <a:gd name="connsiteY17" fmla="*/ 1327545 h 1622303"/>
              <a:gd name="connsiteX18" fmla="*/ 472833 w 1554416"/>
              <a:gd name="connsiteY18" fmla="*/ 1603435 h 1622303"/>
              <a:gd name="connsiteX19" fmla="*/ 436098 w 1554416"/>
              <a:gd name="connsiteY19" fmla="*/ 758764 h 1622303"/>
              <a:gd name="connsiteX20" fmla="*/ 351692 w 1554416"/>
              <a:gd name="connsiteY20" fmla="*/ 829102 h 1622303"/>
              <a:gd name="connsiteX21" fmla="*/ 309489 w 1554416"/>
              <a:gd name="connsiteY21" fmla="*/ 843170 h 1622303"/>
              <a:gd name="connsiteX22" fmla="*/ 225083 w 1554416"/>
              <a:gd name="connsiteY22" fmla="*/ 857237 h 1622303"/>
              <a:gd name="connsiteX23" fmla="*/ 168812 w 1554416"/>
              <a:gd name="connsiteY23" fmla="*/ 899441 h 1622303"/>
              <a:gd name="connsiteX24" fmla="*/ 126609 w 1554416"/>
              <a:gd name="connsiteY24" fmla="*/ 983847 h 1622303"/>
              <a:gd name="connsiteX25" fmla="*/ 126609 w 1554416"/>
              <a:gd name="connsiteY25" fmla="*/ 1054185 h 1622303"/>
              <a:gd name="connsiteX26" fmla="*/ 112541 w 1554416"/>
              <a:gd name="connsiteY26" fmla="*/ 1166727 h 1622303"/>
              <a:gd name="connsiteX27" fmla="*/ 56271 w 1554416"/>
              <a:gd name="connsiteY27" fmla="*/ 1279268 h 1622303"/>
              <a:gd name="connsiteX28" fmla="*/ 42203 w 1554416"/>
              <a:gd name="connsiteY28" fmla="*/ 1349607 h 1622303"/>
              <a:gd name="connsiteX29" fmla="*/ 28135 w 1554416"/>
              <a:gd name="connsiteY29" fmla="*/ 1377742 h 1622303"/>
              <a:gd name="connsiteX30" fmla="*/ 14067 w 1554416"/>
              <a:gd name="connsiteY30" fmla="*/ 1448081 h 1622303"/>
              <a:gd name="connsiteX31" fmla="*/ 0 w 1554416"/>
              <a:gd name="connsiteY31" fmla="*/ 1462148 h 1622303"/>
              <a:gd name="connsiteX0" fmla="*/ 1522076 w 1554416"/>
              <a:gd name="connsiteY0" fmla="*/ 18349 h 1977011"/>
              <a:gd name="connsiteX1" fmla="*/ 1526332 w 1554416"/>
              <a:gd name="connsiteY1" fmla="*/ 5843 h 1977011"/>
              <a:gd name="connsiteX2" fmla="*/ 1522066 w 1554416"/>
              <a:gd name="connsiteY2" fmla="*/ 29386 h 1977011"/>
              <a:gd name="connsiteX3" fmla="*/ 1523105 w 1554416"/>
              <a:gd name="connsiteY3" fmla="*/ 26769 h 1977011"/>
              <a:gd name="connsiteX4" fmla="*/ 1509490 w 1554416"/>
              <a:gd name="connsiteY4" fmla="*/ 21199 h 1977011"/>
              <a:gd name="connsiteX5" fmla="*/ 1552720 w 1554416"/>
              <a:gd name="connsiteY5" fmla="*/ 33486 h 1977011"/>
              <a:gd name="connsiteX6" fmla="*/ 1544496 w 1554416"/>
              <a:gd name="connsiteY6" fmla="*/ 4373 h 1977011"/>
              <a:gd name="connsiteX7" fmla="*/ 1533334 w 1554416"/>
              <a:gd name="connsiteY7" fmla="*/ 1513 h 1977011"/>
              <a:gd name="connsiteX8" fmla="*/ 1525711 w 1554416"/>
              <a:gd name="connsiteY8" fmla="*/ 18028 h 1977011"/>
              <a:gd name="connsiteX9" fmla="*/ 1518940 w 1554416"/>
              <a:gd name="connsiteY9" fmla="*/ 154018 h 1977011"/>
              <a:gd name="connsiteX10" fmla="*/ 1399731 w 1554416"/>
              <a:gd name="connsiteY10" fmla="*/ 254727 h 1977011"/>
              <a:gd name="connsiteX11" fmla="*/ 1271977 w 1554416"/>
              <a:gd name="connsiteY11" fmla="*/ 442262 h 1977011"/>
              <a:gd name="connsiteX12" fmla="*/ 1125453 w 1554416"/>
              <a:gd name="connsiteY12" fmla="*/ 574784 h 1977011"/>
              <a:gd name="connsiteX13" fmla="*/ 999736 w 1554416"/>
              <a:gd name="connsiteY13" fmla="*/ 574784 h 1977011"/>
              <a:gd name="connsiteX14" fmla="*/ 997391 w 1554416"/>
              <a:gd name="connsiteY14" fmla="*/ 817983 h 1977011"/>
              <a:gd name="connsiteX15" fmla="*/ 885740 w 1554416"/>
              <a:gd name="connsiteY15" fmla="*/ 942295 h 1977011"/>
              <a:gd name="connsiteX16" fmla="*/ 745515 w 1554416"/>
              <a:gd name="connsiteY16" fmla="*/ 1113811 h 1977011"/>
              <a:gd name="connsiteX17" fmla="*/ 618479 w 1554416"/>
              <a:gd name="connsiteY17" fmla="*/ 1327545 h 1977011"/>
              <a:gd name="connsiteX18" fmla="*/ 472833 w 1554416"/>
              <a:gd name="connsiteY18" fmla="*/ 1603435 h 1977011"/>
              <a:gd name="connsiteX19" fmla="*/ 255098 w 1554416"/>
              <a:gd name="connsiteY19" fmla="*/ 1950131 h 1977011"/>
              <a:gd name="connsiteX20" fmla="*/ 351692 w 1554416"/>
              <a:gd name="connsiteY20" fmla="*/ 829102 h 1977011"/>
              <a:gd name="connsiteX21" fmla="*/ 309489 w 1554416"/>
              <a:gd name="connsiteY21" fmla="*/ 843170 h 1977011"/>
              <a:gd name="connsiteX22" fmla="*/ 225083 w 1554416"/>
              <a:gd name="connsiteY22" fmla="*/ 857237 h 1977011"/>
              <a:gd name="connsiteX23" fmla="*/ 168812 w 1554416"/>
              <a:gd name="connsiteY23" fmla="*/ 899441 h 1977011"/>
              <a:gd name="connsiteX24" fmla="*/ 126609 w 1554416"/>
              <a:gd name="connsiteY24" fmla="*/ 983847 h 1977011"/>
              <a:gd name="connsiteX25" fmla="*/ 126609 w 1554416"/>
              <a:gd name="connsiteY25" fmla="*/ 1054185 h 1977011"/>
              <a:gd name="connsiteX26" fmla="*/ 112541 w 1554416"/>
              <a:gd name="connsiteY26" fmla="*/ 1166727 h 1977011"/>
              <a:gd name="connsiteX27" fmla="*/ 56271 w 1554416"/>
              <a:gd name="connsiteY27" fmla="*/ 1279268 h 1977011"/>
              <a:gd name="connsiteX28" fmla="*/ 42203 w 1554416"/>
              <a:gd name="connsiteY28" fmla="*/ 1349607 h 1977011"/>
              <a:gd name="connsiteX29" fmla="*/ 28135 w 1554416"/>
              <a:gd name="connsiteY29" fmla="*/ 1377742 h 1977011"/>
              <a:gd name="connsiteX30" fmla="*/ 14067 w 1554416"/>
              <a:gd name="connsiteY30" fmla="*/ 1448081 h 1977011"/>
              <a:gd name="connsiteX31" fmla="*/ 0 w 1554416"/>
              <a:gd name="connsiteY31" fmla="*/ 1462148 h 1977011"/>
              <a:gd name="connsiteX0" fmla="*/ 1522076 w 1554416"/>
              <a:gd name="connsiteY0" fmla="*/ 18349 h 2127101"/>
              <a:gd name="connsiteX1" fmla="*/ 1526332 w 1554416"/>
              <a:gd name="connsiteY1" fmla="*/ 5843 h 2127101"/>
              <a:gd name="connsiteX2" fmla="*/ 1522066 w 1554416"/>
              <a:gd name="connsiteY2" fmla="*/ 29386 h 2127101"/>
              <a:gd name="connsiteX3" fmla="*/ 1523105 w 1554416"/>
              <a:gd name="connsiteY3" fmla="*/ 26769 h 2127101"/>
              <a:gd name="connsiteX4" fmla="*/ 1509490 w 1554416"/>
              <a:gd name="connsiteY4" fmla="*/ 21199 h 2127101"/>
              <a:gd name="connsiteX5" fmla="*/ 1552720 w 1554416"/>
              <a:gd name="connsiteY5" fmla="*/ 33486 h 2127101"/>
              <a:gd name="connsiteX6" fmla="*/ 1544496 w 1554416"/>
              <a:gd name="connsiteY6" fmla="*/ 4373 h 2127101"/>
              <a:gd name="connsiteX7" fmla="*/ 1533334 w 1554416"/>
              <a:gd name="connsiteY7" fmla="*/ 1513 h 2127101"/>
              <a:gd name="connsiteX8" fmla="*/ 1525711 w 1554416"/>
              <a:gd name="connsiteY8" fmla="*/ 18028 h 2127101"/>
              <a:gd name="connsiteX9" fmla="*/ 1518940 w 1554416"/>
              <a:gd name="connsiteY9" fmla="*/ 154018 h 2127101"/>
              <a:gd name="connsiteX10" fmla="*/ 1399731 w 1554416"/>
              <a:gd name="connsiteY10" fmla="*/ 254727 h 2127101"/>
              <a:gd name="connsiteX11" fmla="*/ 1271977 w 1554416"/>
              <a:gd name="connsiteY11" fmla="*/ 442262 h 2127101"/>
              <a:gd name="connsiteX12" fmla="*/ 1125453 w 1554416"/>
              <a:gd name="connsiteY12" fmla="*/ 574784 h 2127101"/>
              <a:gd name="connsiteX13" fmla="*/ 999736 w 1554416"/>
              <a:gd name="connsiteY13" fmla="*/ 574784 h 2127101"/>
              <a:gd name="connsiteX14" fmla="*/ 997391 w 1554416"/>
              <a:gd name="connsiteY14" fmla="*/ 817983 h 2127101"/>
              <a:gd name="connsiteX15" fmla="*/ 885740 w 1554416"/>
              <a:gd name="connsiteY15" fmla="*/ 942295 h 2127101"/>
              <a:gd name="connsiteX16" fmla="*/ 745515 w 1554416"/>
              <a:gd name="connsiteY16" fmla="*/ 1113811 h 2127101"/>
              <a:gd name="connsiteX17" fmla="*/ 618479 w 1554416"/>
              <a:gd name="connsiteY17" fmla="*/ 1327545 h 2127101"/>
              <a:gd name="connsiteX18" fmla="*/ 472833 w 1554416"/>
              <a:gd name="connsiteY18" fmla="*/ 1603435 h 2127101"/>
              <a:gd name="connsiteX19" fmla="*/ 255098 w 1554416"/>
              <a:gd name="connsiteY19" fmla="*/ 1950131 h 2127101"/>
              <a:gd name="connsiteX20" fmla="*/ 170701 w 1554416"/>
              <a:gd name="connsiteY20" fmla="*/ 2053846 h 2127101"/>
              <a:gd name="connsiteX21" fmla="*/ 309489 w 1554416"/>
              <a:gd name="connsiteY21" fmla="*/ 843170 h 2127101"/>
              <a:gd name="connsiteX22" fmla="*/ 225083 w 1554416"/>
              <a:gd name="connsiteY22" fmla="*/ 857237 h 2127101"/>
              <a:gd name="connsiteX23" fmla="*/ 168812 w 1554416"/>
              <a:gd name="connsiteY23" fmla="*/ 899441 h 2127101"/>
              <a:gd name="connsiteX24" fmla="*/ 126609 w 1554416"/>
              <a:gd name="connsiteY24" fmla="*/ 983847 h 2127101"/>
              <a:gd name="connsiteX25" fmla="*/ 126609 w 1554416"/>
              <a:gd name="connsiteY25" fmla="*/ 1054185 h 2127101"/>
              <a:gd name="connsiteX26" fmla="*/ 112541 w 1554416"/>
              <a:gd name="connsiteY26" fmla="*/ 1166727 h 2127101"/>
              <a:gd name="connsiteX27" fmla="*/ 56271 w 1554416"/>
              <a:gd name="connsiteY27" fmla="*/ 1279268 h 2127101"/>
              <a:gd name="connsiteX28" fmla="*/ 42203 w 1554416"/>
              <a:gd name="connsiteY28" fmla="*/ 1349607 h 2127101"/>
              <a:gd name="connsiteX29" fmla="*/ 28135 w 1554416"/>
              <a:gd name="connsiteY29" fmla="*/ 1377742 h 2127101"/>
              <a:gd name="connsiteX30" fmla="*/ 14067 w 1554416"/>
              <a:gd name="connsiteY30" fmla="*/ 1448081 h 2127101"/>
              <a:gd name="connsiteX31" fmla="*/ 0 w 1554416"/>
              <a:gd name="connsiteY31" fmla="*/ 1462148 h 2127101"/>
              <a:gd name="connsiteX0" fmla="*/ 1522076 w 1554416"/>
              <a:gd name="connsiteY0" fmla="*/ 18349 h 2340524"/>
              <a:gd name="connsiteX1" fmla="*/ 1526332 w 1554416"/>
              <a:gd name="connsiteY1" fmla="*/ 5843 h 2340524"/>
              <a:gd name="connsiteX2" fmla="*/ 1522066 w 1554416"/>
              <a:gd name="connsiteY2" fmla="*/ 29386 h 2340524"/>
              <a:gd name="connsiteX3" fmla="*/ 1523105 w 1554416"/>
              <a:gd name="connsiteY3" fmla="*/ 26769 h 2340524"/>
              <a:gd name="connsiteX4" fmla="*/ 1509490 w 1554416"/>
              <a:gd name="connsiteY4" fmla="*/ 21199 h 2340524"/>
              <a:gd name="connsiteX5" fmla="*/ 1552720 w 1554416"/>
              <a:gd name="connsiteY5" fmla="*/ 33486 h 2340524"/>
              <a:gd name="connsiteX6" fmla="*/ 1544496 w 1554416"/>
              <a:gd name="connsiteY6" fmla="*/ 4373 h 2340524"/>
              <a:gd name="connsiteX7" fmla="*/ 1533334 w 1554416"/>
              <a:gd name="connsiteY7" fmla="*/ 1513 h 2340524"/>
              <a:gd name="connsiteX8" fmla="*/ 1525711 w 1554416"/>
              <a:gd name="connsiteY8" fmla="*/ 18028 h 2340524"/>
              <a:gd name="connsiteX9" fmla="*/ 1518940 w 1554416"/>
              <a:gd name="connsiteY9" fmla="*/ 154018 h 2340524"/>
              <a:gd name="connsiteX10" fmla="*/ 1399731 w 1554416"/>
              <a:gd name="connsiteY10" fmla="*/ 254727 h 2340524"/>
              <a:gd name="connsiteX11" fmla="*/ 1271977 w 1554416"/>
              <a:gd name="connsiteY11" fmla="*/ 442262 h 2340524"/>
              <a:gd name="connsiteX12" fmla="*/ 1125453 w 1554416"/>
              <a:gd name="connsiteY12" fmla="*/ 574784 h 2340524"/>
              <a:gd name="connsiteX13" fmla="*/ 999736 w 1554416"/>
              <a:gd name="connsiteY13" fmla="*/ 574784 h 2340524"/>
              <a:gd name="connsiteX14" fmla="*/ 997391 w 1554416"/>
              <a:gd name="connsiteY14" fmla="*/ 817983 h 2340524"/>
              <a:gd name="connsiteX15" fmla="*/ 885740 w 1554416"/>
              <a:gd name="connsiteY15" fmla="*/ 942295 h 2340524"/>
              <a:gd name="connsiteX16" fmla="*/ 745515 w 1554416"/>
              <a:gd name="connsiteY16" fmla="*/ 1113811 h 2340524"/>
              <a:gd name="connsiteX17" fmla="*/ 618479 w 1554416"/>
              <a:gd name="connsiteY17" fmla="*/ 1327545 h 2340524"/>
              <a:gd name="connsiteX18" fmla="*/ 472833 w 1554416"/>
              <a:gd name="connsiteY18" fmla="*/ 1603435 h 2340524"/>
              <a:gd name="connsiteX19" fmla="*/ 255098 w 1554416"/>
              <a:gd name="connsiteY19" fmla="*/ 1950131 h 2340524"/>
              <a:gd name="connsiteX20" fmla="*/ 170701 w 1554416"/>
              <a:gd name="connsiteY20" fmla="*/ 2053846 h 2340524"/>
              <a:gd name="connsiteX21" fmla="*/ 71357 w 1554416"/>
              <a:gd name="connsiteY21" fmla="*/ 2282313 h 2340524"/>
              <a:gd name="connsiteX22" fmla="*/ 225083 w 1554416"/>
              <a:gd name="connsiteY22" fmla="*/ 857237 h 2340524"/>
              <a:gd name="connsiteX23" fmla="*/ 168812 w 1554416"/>
              <a:gd name="connsiteY23" fmla="*/ 899441 h 2340524"/>
              <a:gd name="connsiteX24" fmla="*/ 126609 w 1554416"/>
              <a:gd name="connsiteY24" fmla="*/ 983847 h 2340524"/>
              <a:gd name="connsiteX25" fmla="*/ 126609 w 1554416"/>
              <a:gd name="connsiteY25" fmla="*/ 1054185 h 2340524"/>
              <a:gd name="connsiteX26" fmla="*/ 112541 w 1554416"/>
              <a:gd name="connsiteY26" fmla="*/ 1166727 h 2340524"/>
              <a:gd name="connsiteX27" fmla="*/ 56271 w 1554416"/>
              <a:gd name="connsiteY27" fmla="*/ 1279268 h 2340524"/>
              <a:gd name="connsiteX28" fmla="*/ 42203 w 1554416"/>
              <a:gd name="connsiteY28" fmla="*/ 1349607 h 2340524"/>
              <a:gd name="connsiteX29" fmla="*/ 28135 w 1554416"/>
              <a:gd name="connsiteY29" fmla="*/ 1377742 h 2340524"/>
              <a:gd name="connsiteX30" fmla="*/ 14067 w 1554416"/>
              <a:gd name="connsiteY30" fmla="*/ 1448081 h 2340524"/>
              <a:gd name="connsiteX31" fmla="*/ 0 w 1554416"/>
              <a:gd name="connsiteY31" fmla="*/ 1462148 h 2340524"/>
              <a:gd name="connsiteX0" fmla="*/ 1522076 w 1554416"/>
              <a:gd name="connsiteY0" fmla="*/ 18349 h 2545887"/>
              <a:gd name="connsiteX1" fmla="*/ 1526332 w 1554416"/>
              <a:gd name="connsiteY1" fmla="*/ 5843 h 2545887"/>
              <a:gd name="connsiteX2" fmla="*/ 1522066 w 1554416"/>
              <a:gd name="connsiteY2" fmla="*/ 29386 h 2545887"/>
              <a:gd name="connsiteX3" fmla="*/ 1523105 w 1554416"/>
              <a:gd name="connsiteY3" fmla="*/ 26769 h 2545887"/>
              <a:gd name="connsiteX4" fmla="*/ 1509490 w 1554416"/>
              <a:gd name="connsiteY4" fmla="*/ 21199 h 2545887"/>
              <a:gd name="connsiteX5" fmla="*/ 1552720 w 1554416"/>
              <a:gd name="connsiteY5" fmla="*/ 33486 h 2545887"/>
              <a:gd name="connsiteX6" fmla="*/ 1544496 w 1554416"/>
              <a:gd name="connsiteY6" fmla="*/ 4373 h 2545887"/>
              <a:gd name="connsiteX7" fmla="*/ 1533334 w 1554416"/>
              <a:gd name="connsiteY7" fmla="*/ 1513 h 2545887"/>
              <a:gd name="connsiteX8" fmla="*/ 1525711 w 1554416"/>
              <a:gd name="connsiteY8" fmla="*/ 18028 h 2545887"/>
              <a:gd name="connsiteX9" fmla="*/ 1518940 w 1554416"/>
              <a:gd name="connsiteY9" fmla="*/ 154018 h 2545887"/>
              <a:gd name="connsiteX10" fmla="*/ 1399731 w 1554416"/>
              <a:gd name="connsiteY10" fmla="*/ 254727 h 2545887"/>
              <a:gd name="connsiteX11" fmla="*/ 1271977 w 1554416"/>
              <a:gd name="connsiteY11" fmla="*/ 442262 h 2545887"/>
              <a:gd name="connsiteX12" fmla="*/ 1125453 w 1554416"/>
              <a:gd name="connsiteY12" fmla="*/ 574784 h 2545887"/>
              <a:gd name="connsiteX13" fmla="*/ 999736 w 1554416"/>
              <a:gd name="connsiteY13" fmla="*/ 574784 h 2545887"/>
              <a:gd name="connsiteX14" fmla="*/ 997391 w 1554416"/>
              <a:gd name="connsiteY14" fmla="*/ 817983 h 2545887"/>
              <a:gd name="connsiteX15" fmla="*/ 885740 w 1554416"/>
              <a:gd name="connsiteY15" fmla="*/ 942295 h 2545887"/>
              <a:gd name="connsiteX16" fmla="*/ 745515 w 1554416"/>
              <a:gd name="connsiteY16" fmla="*/ 1113811 h 2545887"/>
              <a:gd name="connsiteX17" fmla="*/ 618479 w 1554416"/>
              <a:gd name="connsiteY17" fmla="*/ 1327545 h 2545887"/>
              <a:gd name="connsiteX18" fmla="*/ 472833 w 1554416"/>
              <a:gd name="connsiteY18" fmla="*/ 1603435 h 2545887"/>
              <a:gd name="connsiteX19" fmla="*/ 255098 w 1554416"/>
              <a:gd name="connsiteY19" fmla="*/ 1950131 h 2545887"/>
              <a:gd name="connsiteX20" fmla="*/ 170701 w 1554416"/>
              <a:gd name="connsiteY20" fmla="*/ 2053846 h 2545887"/>
              <a:gd name="connsiteX21" fmla="*/ 71357 w 1554416"/>
              <a:gd name="connsiteY21" fmla="*/ 2282313 h 2545887"/>
              <a:gd name="connsiteX22" fmla="*/ 34580 w 1554416"/>
              <a:gd name="connsiteY22" fmla="*/ 2467900 h 2545887"/>
              <a:gd name="connsiteX23" fmla="*/ 168812 w 1554416"/>
              <a:gd name="connsiteY23" fmla="*/ 899441 h 2545887"/>
              <a:gd name="connsiteX24" fmla="*/ 126609 w 1554416"/>
              <a:gd name="connsiteY24" fmla="*/ 983847 h 2545887"/>
              <a:gd name="connsiteX25" fmla="*/ 126609 w 1554416"/>
              <a:gd name="connsiteY25" fmla="*/ 1054185 h 2545887"/>
              <a:gd name="connsiteX26" fmla="*/ 112541 w 1554416"/>
              <a:gd name="connsiteY26" fmla="*/ 1166727 h 2545887"/>
              <a:gd name="connsiteX27" fmla="*/ 56271 w 1554416"/>
              <a:gd name="connsiteY27" fmla="*/ 1279268 h 2545887"/>
              <a:gd name="connsiteX28" fmla="*/ 42203 w 1554416"/>
              <a:gd name="connsiteY28" fmla="*/ 1349607 h 2545887"/>
              <a:gd name="connsiteX29" fmla="*/ 28135 w 1554416"/>
              <a:gd name="connsiteY29" fmla="*/ 1377742 h 2545887"/>
              <a:gd name="connsiteX30" fmla="*/ 14067 w 1554416"/>
              <a:gd name="connsiteY30" fmla="*/ 1448081 h 2545887"/>
              <a:gd name="connsiteX31" fmla="*/ 0 w 1554416"/>
              <a:gd name="connsiteY31" fmla="*/ 1462148 h 2545887"/>
              <a:gd name="connsiteX0" fmla="*/ 1522076 w 1554416"/>
              <a:gd name="connsiteY0" fmla="*/ 18349 h 2753867"/>
              <a:gd name="connsiteX1" fmla="*/ 1526332 w 1554416"/>
              <a:gd name="connsiteY1" fmla="*/ 5843 h 2753867"/>
              <a:gd name="connsiteX2" fmla="*/ 1522066 w 1554416"/>
              <a:gd name="connsiteY2" fmla="*/ 29386 h 2753867"/>
              <a:gd name="connsiteX3" fmla="*/ 1523105 w 1554416"/>
              <a:gd name="connsiteY3" fmla="*/ 26769 h 2753867"/>
              <a:gd name="connsiteX4" fmla="*/ 1509490 w 1554416"/>
              <a:gd name="connsiteY4" fmla="*/ 21199 h 2753867"/>
              <a:gd name="connsiteX5" fmla="*/ 1552720 w 1554416"/>
              <a:gd name="connsiteY5" fmla="*/ 33486 h 2753867"/>
              <a:gd name="connsiteX6" fmla="*/ 1544496 w 1554416"/>
              <a:gd name="connsiteY6" fmla="*/ 4373 h 2753867"/>
              <a:gd name="connsiteX7" fmla="*/ 1533334 w 1554416"/>
              <a:gd name="connsiteY7" fmla="*/ 1513 h 2753867"/>
              <a:gd name="connsiteX8" fmla="*/ 1525711 w 1554416"/>
              <a:gd name="connsiteY8" fmla="*/ 18028 h 2753867"/>
              <a:gd name="connsiteX9" fmla="*/ 1518940 w 1554416"/>
              <a:gd name="connsiteY9" fmla="*/ 154018 h 2753867"/>
              <a:gd name="connsiteX10" fmla="*/ 1399731 w 1554416"/>
              <a:gd name="connsiteY10" fmla="*/ 254727 h 2753867"/>
              <a:gd name="connsiteX11" fmla="*/ 1271977 w 1554416"/>
              <a:gd name="connsiteY11" fmla="*/ 442262 h 2753867"/>
              <a:gd name="connsiteX12" fmla="*/ 1125453 w 1554416"/>
              <a:gd name="connsiteY12" fmla="*/ 574784 h 2753867"/>
              <a:gd name="connsiteX13" fmla="*/ 999736 w 1554416"/>
              <a:gd name="connsiteY13" fmla="*/ 574784 h 2753867"/>
              <a:gd name="connsiteX14" fmla="*/ 997391 w 1554416"/>
              <a:gd name="connsiteY14" fmla="*/ 817983 h 2753867"/>
              <a:gd name="connsiteX15" fmla="*/ 885740 w 1554416"/>
              <a:gd name="connsiteY15" fmla="*/ 942295 h 2753867"/>
              <a:gd name="connsiteX16" fmla="*/ 745515 w 1554416"/>
              <a:gd name="connsiteY16" fmla="*/ 1113811 h 2753867"/>
              <a:gd name="connsiteX17" fmla="*/ 618479 w 1554416"/>
              <a:gd name="connsiteY17" fmla="*/ 1327545 h 2753867"/>
              <a:gd name="connsiteX18" fmla="*/ 472833 w 1554416"/>
              <a:gd name="connsiteY18" fmla="*/ 1603435 h 2753867"/>
              <a:gd name="connsiteX19" fmla="*/ 255098 w 1554416"/>
              <a:gd name="connsiteY19" fmla="*/ 1950131 h 2753867"/>
              <a:gd name="connsiteX20" fmla="*/ 170701 w 1554416"/>
              <a:gd name="connsiteY20" fmla="*/ 2053846 h 2753867"/>
              <a:gd name="connsiteX21" fmla="*/ 71357 w 1554416"/>
              <a:gd name="connsiteY21" fmla="*/ 2282313 h 2753867"/>
              <a:gd name="connsiteX22" fmla="*/ 34580 w 1554416"/>
              <a:gd name="connsiteY22" fmla="*/ 2467900 h 2753867"/>
              <a:gd name="connsiteX23" fmla="*/ 102127 w 1554416"/>
              <a:gd name="connsiteY23" fmla="*/ 2672107 h 2753867"/>
              <a:gd name="connsiteX24" fmla="*/ 126609 w 1554416"/>
              <a:gd name="connsiteY24" fmla="*/ 983847 h 2753867"/>
              <a:gd name="connsiteX25" fmla="*/ 126609 w 1554416"/>
              <a:gd name="connsiteY25" fmla="*/ 1054185 h 2753867"/>
              <a:gd name="connsiteX26" fmla="*/ 112541 w 1554416"/>
              <a:gd name="connsiteY26" fmla="*/ 1166727 h 2753867"/>
              <a:gd name="connsiteX27" fmla="*/ 56271 w 1554416"/>
              <a:gd name="connsiteY27" fmla="*/ 1279268 h 2753867"/>
              <a:gd name="connsiteX28" fmla="*/ 42203 w 1554416"/>
              <a:gd name="connsiteY28" fmla="*/ 1349607 h 2753867"/>
              <a:gd name="connsiteX29" fmla="*/ 28135 w 1554416"/>
              <a:gd name="connsiteY29" fmla="*/ 1377742 h 2753867"/>
              <a:gd name="connsiteX30" fmla="*/ 14067 w 1554416"/>
              <a:gd name="connsiteY30" fmla="*/ 1448081 h 2753867"/>
              <a:gd name="connsiteX31" fmla="*/ 0 w 1554416"/>
              <a:gd name="connsiteY31" fmla="*/ 1462148 h 2753867"/>
              <a:gd name="connsiteX0" fmla="*/ 1522076 w 1554416"/>
              <a:gd name="connsiteY0" fmla="*/ 18349 h 2922011"/>
              <a:gd name="connsiteX1" fmla="*/ 1526332 w 1554416"/>
              <a:gd name="connsiteY1" fmla="*/ 5843 h 2922011"/>
              <a:gd name="connsiteX2" fmla="*/ 1522066 w 1554416"/>
              <a:gd name="connsiteY2" fmla="*/ 29386 h 2922011"/>
              <a:gd name="connsiteX3" fmla="*/ 1523105 w 1554416"/>
              <a:gd name="connsiteY3" fmla="*/ 26769 h 2922011"/>
              <a:gd name="connsiteX4" fmla="*/ 1509490 w 1554416"/>
              <a:gd name="connsiteY4" fmla="*/ 21199 h 2922011"/>
              <a:gd name="connsiteX5" fmla="*/ 1552720 w 1554416"/>
              <a:gd name="connsiteY5" fmla="*/ 33486 h 2922011"/>
              <a:gd name="connsiteX6" fmla="*/ 1544496 w 1554416"/>
              <a:gd name="connsiteY6" fmla="*/ 4373 h 2922011"/>
              <a:gd name="connsiteX7" fmla="*/ 1533334 w 1554416"/>
              <a:gd name="connsiteY7" fmla="*/ 1513 h 2922011"/>
              <a:gd name="connsiteX8" fmla="*/ 1525711 w 1554416"/>
              <a:gd name="connsiteY8" fmla="*/ 18028 h 2922011"/>
              <a:gd name="connsiteX9" fmla="*/ 1518940 w 1554416"/>
              <a:gd name="connsiteY9" fmla="*/ 154018 h 2922011"/>
              <a:gd name="connsiteX10" fmla="*/ 1399731 w 1554416"/>
              <a:gd name="connsiteY10" fmla="*/ 254727 h 2922011"/>
              <a:gd name="connsiteX11" fmla="*/ 1271977 w 1554416"/>
              <a:gd name="connsiteY11" fmla="*/ 442262 h 2922011"/>
              <a:gd name="connsiteX12" fmla="*/ 1125453 w 1554416"/>
              <a:gd name="connsiteY12" fmla="*/ 574784 h 2922011"/>
              <a:gd name="connsiteX13" fmla="*/ 999736 w 1554416"/>
              <a:gd name="connsiteY13" fmla="*/ 574784 h 2922011"/>
              <a:gd name="connsiteX14" fmla="*/ 997391 w 1554416"/>
              <a:gd name="connsiteY14" fmla="*/ 817983 h 2922011"/>
              <a:gd name="connsiteX15" fmla="*/ 885740 w 1554416"/>
              <a:gd name="connsiteY15" fmla="*/ 942295 h 2922011"/>
              <a:gd name="connsiteX16" fmla="*/ 745515 w 1554416"/>
              <a:gd name="connsiteY16" fmla="*/ 1113811 h 2922011"/>
              <a:gd name="connsiteX17" fmla="*/ 618479 w 1554416"/>
              <a:gd name="connsiteY17" fmla="*/ 1327545 h 2922011"/>
              <a:gd name="connsiteX18" fmla="*/ 472833 w 1554416"/>
              <a:gd name="connsiteY18" fmla="*/ 1603435 h 2922011"/>
              <a:gd name="connsiteX19" fmla="*/ 255098 w 1554416"/>
              <a:gd name="connsiteY19" fmla="*/ 1950131 h 2922011"/>
              <a:gd name="connsiteX20" fmla="*/ 170701 w 1554416"/>
              <a:gd name="connsiteY20" fmla="*/ 2053846 h 2922011"/>
              <a:gd name="connsiteX21" fmla="*/ 71357 w 1554416"/>
              <a:gd name="connsiteY21" fmla="*/ 2282313 h 2922011"/>
              <a:gd name="connsiteX22" fmla="*/ 34580 w 1554416"/>
              <a:gd name="connsiteY22" fmla="*/ 2467900 h 2922011"/>
              <a:gd name="connsiteX23" fmla="*/ 102127 w 1554416"/>
              <a:gd name="connsiteY23" fmla="*/ 2672107 h 2922011"/>
              <a:gd name="connsiteX24" fmla="*/ 64691 w 1554416"/>
              <a:gd name="connsiteY24" fmla="*/ 2823245 h 2922011"/>
              <a:gd name="connsiteX25" fmla="*/ 126609 w 1554416"/>
              <a:gd name="connsiteY25" fmla="*/ 1054185 h 2922011"/>
              <a:gd name="connsiteX26" fmla="*/ 112541 w 1554416"/>
              <a:gd name="connsiteY26" fmla="*/ 1166727 h 2922011"/>
              <a:gd name="connsiteX27" fmla="*/ 56271 w 1554416"/>
              <a:gd name="connsiteY27" fmla="*/ 1279268 h 2922011"/>
              <a:gd name="connsiteX28" fmla="*/ 42203 w 1554416"/>
              <a:gd name="connsiteY28" fmla="*/ 1349607 h 2922011"/>
              <a:gd name="connsiteX29" fmla="*/ 28135 w 1554416"/>
              <a:gd name="connsiteY29" fmla="*/ 1377742 h 2922011"/>
              <a:gd name="connsiteX30" fmla="*/ 14067 w 1554416"/>
              <a:gd name="connsiteY30" fmla="*/ 1448081 h 2922011"/>
              <a:gd name="connsiteX31" fmla="*/ 0 w 1554416"/>
              <a:gd name="connsiteY31" fmla="*/ 1462148 h 2922011"/>
              <a:gd name="connsiteX0" fmla="*/ 1522076 w 1554416"/>
              <a:gd name="connsiteY0" fmla="*/ 18349 h 2954328"/>
              <a:gd name="connsiteX1" fmla="*/ 1526332 w 1554416"/>
              <a:gd name="connsiteY1" fmla="*/ 5843 h 2954328"/>
              <a:gd name="connsiteX2" fmla="*/ 1522066 w 1554416"/>
              <a:gd name="connsiteY2" fmla="*/ 29386 h 2954328"/>
              <a:gd name="connsiteX3" fmla="*/ 1523105 w 1554416"/>
              <a:gd name="connsiteY3" fmla="*/ 26769 h 2954328"/>
              <a:gd name="connsiteX4" fmla="*/ 1509490 w 1554416"/>
              <a:gd name="connsiteY4" fmla="*/ 21199 h 2954328"/>
              <a:gd name="connsiteX5" fmla="*/ 1552720 w 1554416"/>
              <a:gd name="connsiteY5" fmla="*/ 33486 h 2954328"/>
              <a:gd name="connsiteX6" fmla="*/ 1544496 w 1554416"/>
              <a:gd name="connsiteY6" fmla="*/ 4373 h 2954328"/>
              <a:gd name="connsiteX7" fmla="*/ 1533334 w 1554416"/>
              <a:gd name="connsiteY7" fmla="*/ 1513 h 2954328"/>
              <a:gd name="connsiteX8" fmla="*/ 1525711 w 1554416"/>
              <a:gd name="connsiteY8" fmla="*/ 18028 h 2954328"/>
              <a:gd name="connsiteX9" fmla="*/ 1518940 w 1554416"/>
              <a:gd name="connsiteY9" fmla="*/ 154018 h 2954328"/>
              <a:gd name="connsiteX10" fmla="*/ 1399731 w 1554416"/>
              <a:gd name="connsiteY10" fmla="*/ 254727 h 2954328"/>
              <a:gd name="connsiteX11" fmla="*/ 1271977 w 1554416"/>
              <a:gd name="connsiteY11" fmla="*/ 442262 h 2954328"/>
              <a:gd name="connsiteX12" fmla="*/ 1125453 w 1554416"/>
              <a:gd name="connsiteY12" fmla="*/ 574784 h 2954328"/>
              <a:gd name="connsiteX13" fmla="*/ 999736 w 1554416"/>
              <a:gd name="connsiteY13" fmla="*/ 574784 h 2954328"/>
              <a:gd name="connsiteX14" fmla="*/ 997391 w 1554416"/>
              <a:gd name="connsiteY14" fmla="*/ 817983 h 2954328"/>
              <a:gd name="connsiteX15" fmla="*/ 885740 w 1554416"/>
              <a:gd name="connsiteY15" fmla="*/ 942295 h 2954328"/>
              <a:gd name="connsiteX16" fmla="*/ 745515 w 1554416"/>
              <a:gd name="connsiteY16" fmla="*/ 1113811 h 2954328"/>
              <a:gd name="connsiteX17" fmla="*/ 618479 w 1554416"/>
              <a:gd name="connsiteY17" fmla="*/ 1327545 h 2954328"/>
              <a:gd name="connsiteX18" fmla="*/ 472833 w 1554416"/>
              <a:gd name="connsiteY18" fmla="*/ 1603435 h 2954328"/>
              <a:gd name="connsiteX19" fmla="*/ 255098 w 1554416"/>
              <a:gd name="connsiteY19" fmla="*/ 1950131 h 2954328"/>
              <a:gd name="connsiteX20" fmla="*/ 170701 w 1554416"/>
              <a:gd name="connsiteY20" fmla="*/ 2053846 h 2954328"/>
              <a:gd name="connsiteX21" fmla="*/ 71357 w 1554416"/>
              <a:gd name="connsiteY21" fmla="*/ 2282313 h 2954328"/>
              <a:gd name="connsiteX22" fmla="*/ 34580 w 1554416"/>
              <a:gd name="connsiteY22" fmla="*/ 2467900 h 2954328"/>
              <a:gd name="connsiteX23" fmla="*/ 102127 w 1554416"/>
              <a:gd name="connsiteY23" fmla="*/ 2672107 h 2954328"/>
              <a:gd name="connsiteX24" fmla="*/ 64691 w 1554416"/>
              <a:gd name="connsiteY24" fmla="*/ 2823245 h 2954328"/>
              <a:gd name="connsiteX25" fmla="*/ 126609 w 1554416"/>
              <a:gd name="connsiteY25" fmla="*/ 1054185 h 2954328"/>
              <a:gd name="connsiteX26" fmla="*/ 18357 w 1554416"/>
              <a:gd name="connsiteY26" fmla="*/ 2954157 h 2954328"/>
              <a:gd name="connsiteX27" fmla="*/ 112541 w 1554416"/>
              <a:gd name="connsiteY27" fmla="*/ 1166727 h 2954328"/>
              <a:gd name="connsiteX28" fmla="*/ 56271 w 1554416"/>
              <a:gd name="connsiteY28" fmla="*/ 1279268 h 2954328"/>
              <a:gd name="connsiteX29" fmla="*/ 42203 w 1554416"/>
              <a:gd name="connsiteY29" fmla="*/ 1349607 h 2954328"/>
              <a:gd name="connsiteX30" fmla="*/ 28135 w 1554416"/>
              <a:gd name="connsiteY30" fmla="*/ 1377742 h 2954328"/>
              <a:gd name="connsiteX31" fmla="*/ 14067 w 1554416"/>
              <a:gd name="connsiteY31" fmla="*/ 1448081 h 2954328"/>
              <a:gd name="connsiteX32" fmla="*/ 0 w 1554416"/>
              <a:gd name="connsiteY32" fmla="*/ 1462148 h 2954328"/>
              <a:gd name="connsiteX0" fmla="*/ 1522076 w 1554416"/>
              <a:gd name="connsiteY0" fmla="*/ 18349 h 2954328"/>
              <a:gd name="connsiteX1" fmla="*/ 1526332 w 1554416"/>
              <a:gd name="connsiteY1" fmla="*/ 5843 h 2954328"/>
              <a:gd name="connsiteX2" fmla="*/ 1522066 w 1554416"/>
              <a:gd name="connsiteY2" fmla="*/ 29386 h 2954328"/>
              <a:gd name="connsiteX3" fmla="*/ 1523105 w 1554416"/>
              <a:gd name="connsiteY3" fmla="*/ 26769 h 2954328"/>
              <a:gd name="connsiteX4" fmla="*/ 1509490 w 1554416"/>
              <a:gd name="connsiteY4" fmla="*/ 21199 h 2954328"/>
              <a:gd name="connsiteX5" fmla="*/ 1552720 w 1554416"/>
              <a:gd name="connsiteY5" fmla="*/ 33486 h 2954328"/>
              <a:gd name="connsiteX6" fmla="*/ 1544496 w 1554416"/>
              <a:gd name="connsiteY6" fmla="*/ 4373 h 2954328"/>
              <a:gd name="connsiteX7" fmla="*/ 1533334 w 1554416"/>
              <a:gd name="connsiteY7" fmla="*/ 1513 h 2954328"/>
              <a:gd name="connsiteX8" fmla="*/ 1525711 w 1554416"/>
              <a:gd name="connsiteY8" fmla="*/ 18028 h 2954328"/>
              <a:gd name="connsiteX9" fmla="*/ 1518940 w 1554416"/>
              <a:gd name="connsiteY9" fmla="*/ 154018 h 2954328"/>
              <a:gd name="connsiteX10" fmla="*/ 1399731 w 1554416"/>
              <a:gd name="connsiteY10" fmla="*/ 254727 h 2954328"/>
              <a:gd name="connsiteX11" fmla="*/ 1271977 w 1554416"/>
              <a:gd name="connsiteY11" fmla="*/ 442262 h 2954328"/>
              <a:gd name="connsiteX12" fmla="*/ 1125453 w 1554416"/>
              <a:gd name="connsiteY12" fmla="*/ 574784 h 2954328"/>
              <a:gd name="connsiteX13" fmla="*/ 999736 w 1554416"/>
              <a:gd name="connsiteY13" fmla="*/ 574784 h 2954328"/>
              <a:gd name="connsiteX14" fmla="*/ 997391 w 1554416"/>
              <a:gd name="connsiteY14" fmla="*/ 817983 h 2954328"/>
              <a:gd name="connsiteX15" fmla="*/ 885740 w 1554416"/>
              <a:gd name="connsiteY15" fmla="*/ 942295 h 2954328"/>
              <a:gd name="connsiteX16" fmla="*/ 745515 w 1554416"/>
              <a:gd name="connsiteY16" fmla="*/ 1113811 h 2954328"/>
              <a:gd name="connsiteX17" fmla="*/ 618479 w 1554416"/>
              <a:gd name="connsiteY17" fmla="*/ 1327545 h 2954328"/>
              <a:gd name="connsiteX18" fmla="*/ 472833 w 1554416"/>
              <a:gd name="connsiteY18" fmla="*/ 1603435 h 2954328"/>
              <a:gd name="connsiteX19" fmla="*/ 255098 w 1554416"/>
              <a:gd name="connsiteY19" fmla="*/ 1950131 h 2954328"/>
              <a:gd name="connsiteX20" fmla="*/ 170701 w 1554416"/>
              <a:gd name="connsiteY20" fmla="*/ 2053846 h 2954328"/>
              <a:gd name="connsiteX21" fmla="*/ 71357 w 1554416"/>
              <a:gd name="connsiteY21" fmla="*/ 2282313 h 2954328"/>
              <a:gd name="connsiteX22" fmla="*/ 34580 w 1554416"/>
              <a:gd name="connsiteY22" fmla="*/ 2467900 h 2954328"/>
              <a:gd name="connsiteX23" fmla="*/ 102127 w 1554416"/>
              <a:gd name="connsiteY23" fmla="*/ 2672107 h 2954328"/>
              <a:gd name="connsiteX24" fmla="*/ 64691 w 1554416"/>
              <a:gd name="connsiteY24" fmla="*/ 2823245 h 2954328"/>
              <a:gd name="connsiteX25" fmla="*/ 45642 w 1554416"/>
              <a:gd name="connsiteY25" fmla="*/ 2898374 h 2954328"/>
              <a:gd name="connsiteX26" fmla="*/ 18357 w 1554416"/>
              <a:gd name="connsiteY26" fmla="*/ 2954157 h 2954328"/>
              <a:gd name="connsiteX27" fmla="*/ 112541 w 1554416"/>
              <a:gd name="connsiteY27" fmla="*/ 1166727 h 2954328"/>
              <a:gd name="connsiteX28" fmla="*/ 56271 w 1554416"/>
              <a:gd name="connsiteY28" fmla="*/ 1279268 h 2954328"/>
              <a:gd name="connsiteX29" fmla="*/ 42203 w 1554416"/>
              <a:gd name="connsiteY29" fmla="*/ 1349607 h 2954328"/>
              <a:gd name="connsiteX30" fmla="*/ 28135 w 1554416"/>
              <a:gd name="connsiteY30" fmla="*/ 1377742 h 2954328"/>
              <a:gd name="connsiteX31" fmla="*/ 14067 w 1554416"/>
              <a:gd name="connsiteY31" fmla="*/ 1448081 h 2954328"/>
              <a:gd name="connsiteX32" fmla="*/ 0 w 1554416"/>
              <a:gd name="connsiteY32" fmla="*/ 1462148 h 2954328"/>
              <a:gd name="connsiteX0" fmla="*/ 1543514 w 1575854"/>
              <a:gd name="connsiteY0" fmla="*/ 18349 h 3235334"/>
              <a:gd name="connsiteX1" fmla="*/ 1547770 w 1575854"/>
              <a:gd name="connsiteY1" fmla="*/ 5843 h 3235334"/>
              <a:gd name="connsiteX2" fmla="*/ 1543504 w 1575854"/>
              <a:gd name="connsiteY2" fmla="*/ 29386 h 3235334"/>
              <a:gd name="connsiteX3" fmla="*/ 1544543 w 1575854"/>
              <a:gd name="connsiteY3" fmla="*/ 26769 h 3235334"/>
              <a:gd name="connsiteX4" fmla="*/ 1530928 w 1575854"/>
              <a:gd name="connsiteY4" fmla="*/ 21199 h 3235334"/>
              <a:gd name="connsiteX5" fmla="*/ 1574158 w 1575854"/>
              <a:gd name="connsiteY5" fmla="*/ 33486 h 3235334"/>
              <a:gd name="connsiteX6" fmla="*/ 1565934 w 1575854"/>
              <a:gd name="connsiteY6" fmla="*/ 4373 h 3235334"/>
              <a:gd name="connsiteX7" fmla="*/ 1554772 w 1575854"/>
              <a:gd name="connsiteY7" fmla="*/ 1513 h 3235334"/>
              <a:gd name="connsiteX8" fmla="*/ 1547149 w 1575854"/>
              <a:gd name="connsiteY8" fmla="*/ 18028 h 3235334"/>
              <a:gd name="connsiteX9" fmla="*/ 1540378 w 1575854"/>
              <a:gd name="connsiteY9" fmla="*/ 154018 h 3235334"/>
              <a:gd name="connsiteX10" fmla="*/ 1421169 w 1575854"/>
              <a:gd name="connsiteY10" fmla="*/ 254727 h 3235334"/>
              <a:gd name="connsiteX11" fmla="*/ 1293415 w 1575854"/>
              <a:gd name="connsiteY11" fmla="*/ 442262 h 3235334"/>
              <a:gd name="connsiteX12" fmla="*/ 1146891 w 1575854"/>
              <a:gd name="connsiteY12" fmla="*/ 574784 h 3235334"/>
              <a:gd name="connsiteX13" fmla="*/ 1021174 w 1575854"/>
              <a:gd name="connsiteY13" fmla="*/ 574784 h 3235334"/>
              <a:gd name="connsiteX14" fmla="*/ 1018829 w 1575854"/>
              <a:gd name="connsiteY14" fmla="*/ 817983 h 3235334"/>
              <a:gd name="connsiteX15" fmla="*/ 907178 w 1575854"/>
              <a:gd name="connsiteY15" fmla="*/ 942295 h 3235334"/>
              <a:gd name="connsiteX16" fmla="*/ 766953 w 1575854"/>
              <a:gd name="connsiteY16" fmla="*/ 1113811 h 3235334"/>
              <a:gd name="connsiteX17" fmla="*/ 639917 w 1575854"/>
              <a:gd name="connsiteY17" fmla="*/ 1327545 h 3235334"/>
              <a:gd name="connsiteX18" fmla="*/ 494271 w 1575854"/>
              <a:gd name="connsiteY18" fmla="*/ 1603435 h 3235334"/>
              <a:gd name="connsiteX19" fmla="*/ 276536 w 1575854"/>
              <a:gd name="connsiteY19" fmla="*/ 1950131 h 3235334"/>
              <a:gd name="connsiteX20" fmla="*/ 192139 w 1575854"/>
              <a:gd name="connsiteY20" fmla="*/ 2053846 h 3235334"/>
              <a:gd name="connsiteX21" fmla="*/ 92795 w 1575854"/>
              <a:gd name="connsiteY21" fmla="*/ 2282313 h 3235334"/>
              <a:gd name="connsiteX22" fmla="*/ 56018 w 1575854"/>
              <a:gd name="connsiteY22" fmla="*/ 2467900 h 3235334"/>
              <a:gd name="connsiteX23" fmla="*/ 123565 w 1575854"/>
              <a:gd name="connsiteY23" fmla="*/ 2672107 h 3235334"/>
              <a:gd name="connsiteX24" fmla="*/ 86129 w 1575854"/>
              <a:gd name="connsiteY24" fmla="*/ 2823245 h 3235334"/>
              <a:gd name="connsiteX25" fmla="*/ 67080 w 1575854"/>
              <a:gd name="connsiteY25" fmla="*/ 2898374 h 3235334"/>
              <a:gd name="connsiteX26" fmla="*/ 39795 w 1575854"/>
              <a:gd name="connsiteY26" fmla="*/ 2954157 h 3235334"/>
              <a:gd name="connsiteX27" fmla="*/ 631 w 1575854"/>
              <a:gd name="connsiteY27" fmla="*/ 3144360 h 3235334"/>
              <a:gd name="connsiteX28" fmla="*/ 77709 w 1575854"/>
              <a:gd name="connsiteY28" fmla="*/ 1279268 h 3235334"/>
              <a:gd name="connsiteX29" fmla="*/ 63641 w 1575854"/>
              <a:gd name="connsiteY29" fmla="*/ 1349607 h 3235334"/>
              <a:gd name="connsiteX30" fmla="*/ 49573 w 1575854"/>
              <a:gd name="connsiteY30" fmla="*/ 1377742 h 3235334"/>
              <a:gd name="connsiteX31" fmla="*/ 35505 w 1575854"/>
              <a:gd name="connsiteY31" fmla="*/ 1448081 h 3235334"/>
              <a:gd name="connsiteX32" fmla="*/ 21438 w 1575854"/>
              <a:gd name="connsiteY32" fmla="*/ 1462148 h 3235334"/>
              <a:gd name="connsiteX0" fmla="*/ 1642886 w 1675226"/>
              <a:gd name="connsiteY0" fmla="*/ 18349 h 3390160"/>
              <a:gd name="connsiteX1" fmla="*/ 1647142 w 1675226"/>
              <a:gd name="connsiteY1" fmla="*/ 5843 h 3390160"/>
              <a:gd name="connsiteX2" fmla="*/ 1642876 w 1675226"/>
              <a:gd name="connsiteY2" fmla="*/ 29386 h 3390160"/>
              <a:gd name="connsiteX3" fmla="*/ 1643915 w 1675226"/>
              <a:gd name="connsiteY3" fmla="*/ 26769 h 3390160"/>
              <a:gd name="connsiteX4" fmla="*/ 1630300 w 1675226"/>
              <a:gd name="connsiteY4" fmla="*/ 21199 h 3390160"/>
              <a:gd name="connsiteX5" fmla="*/ 1673530 w 1675226"/>
              <a:gd name="connsiteY5" fmla="*/ 33486 h 3390160"/>
              <a:gd name="connsiteX6" fmla="*/ 1665306 w 1675226"/>
              <a:gd name="connsiteY6" fmla="*/ 4373 h 3390160"/>
              <a:gd name="connsiteX7" fmla="*/ 1654144 w 1675226"/>
              <a:gd name="connsiteY7" fmla="*/ 1513 h 3390160"/>
              <a:gd name="connsiteX8" fmla="*/ 1646521 w 1675226"/>
              <a:gd name="connsiteY8" fmla="*/ 18028 h 3390160"/>
              <a:gd name="connsiteX9" fmla="*/ 1639750 w 1675226"/>
              <a:gd name="connsiteY9" fmla="*/ 154018 h 3390160"/>
              <a:gd name="connsiteX10" fmla="*/ 1520541 w 1675226"/>
              <a:gd name="connsiteY10" fmla="*/ 254727 h 3390160"/>
              <a:gd name="connsiteX11" fmla="*/ 1392787 w 1675226"/>
              <a:gd name="connsiteY11" fmla="*/ 442262 h 3390160"/>
              <a:gd name="connsiteX12" fmla="*/ 1246263 w 1675226"/>
              <a:gd name="connsiteY12" fmla="*/ 574784 h 3390160"/>
              <a:gd name="connsiteX13" fmla="*/ 1120546 w 1675226"/>
              <a:gd name="connsiteY13" fmla="*/ 574784 h 3390160"/>
              <a:gd name="connsiteX14" fmla="*/ 1118201 w 1675226"/>
              <a:gd name="connsiteY14" fmla="*/ 817983 h 3390160"/>
              <a:gd name="connsiteX15" fmla="*/ 1006550 w 1675226"/>
              <a:gd name="connsiteY15" fmla="*/ 942295 h 3390160"/>
              <a:gd name="connsiteX16" fmla="*/ 866325 w 1675226"/>
              <a:gd name="connsiteY16" fmla="*/ 1113811 h 3390160"/>
              <a:gd name="connsiteX17" fmla="*/ 739289 w 1675226"/>
              <a:gd name="connsiteY17" fmla="*/ 1327545 h 3390160"/>
              <a:gd name="connsiteX18" fmla="*/ 593643 w 1675226"/>
              <a:gd name="connsiteY18" fmla="*/ 1603435 h 3390160"/>
              <a:gd name="connsiteX19" fmla="*/ 375908 w 1675226"/>
              <a:gd name="connsiteY19" fmla="*/ 1950131 h 3390160"/>
              <a:gd name="connsiteX20" fmla="*/ 291511 w 1675226"/>
              <a:gd name="connsiteY20" fmla="*/ 2053846 h 3390160"/>
              <a:gd name="connsiteX21" fmla="*/ 192167 w 1675226"/>
              <a:gd name="connsiteY21" fmla="*/ 2282313 h 3390160"/>
              <a:gd name="connsiteX22" fmla="*/ 155390 w 1675226"/>
              <a:gd name="connsiteY22" fmla="*/ 2467900 h 3390160"/>
              <a:gd name="connsiteX23" fmla="*/ 222937 w 1675226"/>
              <a:gd name="connsiteY23" fmla="*/ 2672107 h 3390160"/>
              <a:gd name="connsiteX24" fmla="*/ 185501 w 1675226"/>
              <a:gd name="connsiteY24" fmla="*/ 2823245 h 3390160"/>
              <a:gd name="connsiteX25" fmla="*/ 166452 w 1675226"/>
              <a:gd name="connsiteY25" fmla="*/ 2898374 h 3390160"/>
              <a:gd name="connsiteX26" fmla="*/ 139167 w 1675226"/>
              <a:gd name="connsiteY26" fmla="*/ 2954157 h 3390160"/>
              <a:gd name="connsiteX27" fmla="*/ 100003 w 1675226"/>
              <a:gd name="connsiteY27" fmla="*/ 3144360 h 3390160"/>
              <a:gd name="connsiteX28" fmla="*/ 879 w 1675226"/>
              <a:gd name="connsiteY28" fmla="*/ 3276001 h 3390160"/>
              <a:gd name="connsiteX29" fmla="*/ 163013 w 1675226"/>
              <a:gd name="connsiteY29" fmla="*/ 1349607 h 3390160"/>
              <a:gd name="connsiteX30" fmla="*/ 148945 w 1675226"/>
              <a:gd name="connsiteY30" fmla="*/ 1377742 h 3390160"/>
              <a:gd name="connsiteX31" fmla="*/ 134877 w 1675226"/>
              <a:gd name="connsiteY31" fmla="*/ 1448081 h 3390160"/>
              <a:gd name="connsiteX32" fmla="*/ 120810 w 1675226"/>
              <a:gd name="connsiteY32" fmla="*/ 1462148 h 3390160"/>
              <a:gd name="connsiteX0" fmla="*/ 1705111 w 1737451"/>
              <a:gd name="connsiteY0" fmla="*/ 18349 h 3488713"/>
              <a:gd name="connsiteX1" fmla="*/ 1709367 w 1737451"/>
              <a:gd name="connsiteY1" fmla="*/ 5843 h 3488713"/>
              <a:gd name="connsiteX2" fmla="*/ 1705101 w 1737451"/>
              <a:gd name="connsiteY2" fmla="*/ 29386 h 3488713"/>
              <a:gd name="connsiteX3" fmla="*/ 1706140 w 1737451"/>
              <a:gd name="connsiteY3" fmla="*/ 26769 h 3488713"/>
              <a:gd name="connsiteX4" fmla="*/ 1692525 w 1737451"/>
              <a:gd name="connsiteY4" fmla="*/ 21199 h 3488713"/>
              <a:gd name="connsiteX5" fmla="*/ 1735755 w 1737451"/>
              <a:gd name="connsiteY5" fmla="*/ 33486 h 3488713"/>
              <a:gd name="connsiteX6" fmla="*/ 1727531 w 1737451"/>
              <a:gd name="connsiteY6" fmla="*/ 4373 h 3488713"/>
              <a:gd name="connsiteX7" fmla="*/ 1716369 w 1737451"/>
              <a:gd name="connsiteY7" fmla="*/ 1513 h 3488713"/>
              <a:gd name="connsiteX8" fmla="*/ 1708746 w 1737451"/>
              <a:gd name="connsiteY8" fmla="*/ 18028 h 3488713"/>
              <a:gd name="connsiteX9" fmla="*/ 1701975 w 1737451"/>
              <a:gd name="connsiteY9" fmla="*/ 154018 h 3488713"/>
              <a:gd name="connsiteX10" fmla="*/ 1582766 w 1737451"/>
              <a:gd name="connsiteY10" fmla="*/ 254727 h 3488713"/>
              <a:gd name="connsiteX11" fmla="*/ 1455012 w 1737451"/>
              <a:gd name="connsiteY11" fmla="*/ 442262 h 3488713"/>
              <a:gd name="connsiteX12" fmla="*/ 1308488 w 1737451"/>
              <a:gd name="connsiteY12" fmla="*/ 574784 h 3488713"/>
              <a:gd name="connsiteX13" fmla="*/ 1182771 w 1737451"/>
              <a:gd name="connsiteY13" fmla="*/ 574784 h 3488713"/>
              <a:gd name="connsiteX14" fmla="*/ 1180426 w 1737451"/>
              <a:gd name="connsiteY14" fmla="*/ 817983 h 3488713"/>
              <a:gd name="connsiteX15" fmla="*/ 1068775 w 1737451"/>
              <a:gd name="connsiteY15" fmla="*/ 942295 h 3488713"/>
              <a:gd name="connsiteX16" fmla="*/ 928550 w 1737451"/>
              <a:gd name="connsiteY16" fmla="*/ 1113811 h 3488713"/>
              <a:gd name="connsiteX17" fmla="*/ 801514 w 1737451"/>
              <a:gd name="connsiteY17" fmla="*/ 1327545 h 3488713"/>
              <a:gd name="connsiteX18" fmla="*/ 655868 w 1737451"/>
              <a:gd name="connsiteY18" fmla="*/ 1603435 h 3488713"/>
              <a:gd name="connsiteX19" fmla="*/ 438133 w 1737451"/>
              <a:gd name="connsiteY19" fmla="*/ 1950131 h 3488713"/>
              <a:gd name="connsiteX20" fmla="*/ 353736 w 1737451"/>
              <a:gd name="connsiteY20" fmla="*/ 2053846 h 3488713"/>
              <a:gd name="connsiteX21" fmla="*/ 254392 w 1737451"/>
              <a:gd name="connsiteY21" fmla="*/ 2282313 h 3488713"/>
              <a:gd name="connsiteX22" fmla="*/ 217615 w 1737451"/>
              <a:gd name="connsiteY22" fmla="*/ 2467900 h 3488713"/>
              <a:gd name="connsiteX23" fmla="*/ 285162 w 1737451"/>
              <a:gd name="connsiteY23" fmla="*/ 2672107 h 3488713"/>
              <a:gd name="connsiteX24" fmla="*/ 247726 w 1737451"/>
              <a:gd name="connsiteY24" fmla="*/ 2823245 h 3488713"/>
              <a:gd name="connsiteX25" fmla="*/ 228677 w 1737451"/>
              <a:gd name="connsiteY25" fmla="*/ 2898374 h 3488713"/>
              <a:gd name="connsiteX26" fmla="*/ 201392 w 1737451"/>
              <a:gd name="connsiteY26" fmla="*/ 2954157 h 3488713"/>
              <a:gd name="connsiteX27" fmla="*/ 162228 w 1737451"/>
              <a:gd name="connsiteY27" fmla="*/ 3144360 h 3488713"/>
              <a:gd name="connsiteX28" fmla="*/ 63104 w 1737451"/>
              <a:gd name="connsiteY28" fmla="*/ 3276001 h 3488713"/>
              <a:gd name="connsiteX29" fmla="*/ 6168 w 1737451"/>
              <a:gd name="connsiteY29" fmla="*/ 3360660 h 3488713"/>
              <a:gd name="connsiteX30" fmla="*/ 211170 w 1737451"/>
              <a:gd name="connsiteY30" fmla="*/ 1377742 h 3488713"/>
              <a:gd name="connsiteX31" fmla="*/ 197102 w 1737451"/>
              <a:gd name="connsiteY31" fmla="*/ 1448081 h 3488713"/>
              <a:gd name="connsiteX32" fmla="*/ 183035 w 1737451"/>
              <a:gd name="connsiteY32" fmla="*/ 1462148 h 3488713"/>
              <a:gd name="connsiteX0" fmla="*/ 1746699 w 1779039"/>
              <a:gd name="connsiteY0" fmla="*/ 18349 h 3649694"/>
              <a:gd name="connsiteX1" fmla="*/ 1750955 w 1779039"/>
              <a:gd name="connsiteY1" fmla="*/ 5843 h 3649694"/>
              <a:gd name="connsiteX2" fmla="*/ 1746689 w 1779039"/>
              <a:gd name="connsiteY2" fmla="*/ 29386 h 3649694"/>
              <a:gd name="connsiteX3" fmla="*/ 1747728 w 1779039"/>
              <a:gd name="connsiteY3" fmla="*/ 26769 h 3649694"/>
              <a:gd name="connsiteX4" fmla="*/ 1734113 w 1779039"/>
              <a:gd name="connsiteY4" fmla="*/ 21199 h 3649694"/>
              <a:gd name="connsiteX5" fmla="*/ 1777343 w 1779039"/>
              <a:gd name="connsiteY5" fmla="*/ 33486 h 3649694"/>
              <a:gd name="connsiteX6" fmla="*/ 1769119 w 1779039"/>
              <a:gd name="connsiteY6" fmla="*/ 4373 h 3649694"/>
              <a:gd name="connsiteX7" fmla="*/ 1757957 w 1779039"/>
              <a:gd name="connsiteY7" fmla="*/ 1513 h 3649694"/>
              <a:gd name="connsiteX8" fmla="*/ 1750334 w 1779039"/>
              <a:gd name="connsiteY8" fmla="*/ 18028 h 3649694"/>
              <a:gd name="connsiteX9" fmla="*/ 1743563 w 1779039"/>
              <a:gd name="connsiteY9" fmla="*/ 154018 h 3649694"/>
              <a:gd name="connsiteX10" fmla="*/ 1624354 w 1779039"/>
              <a:gd name="connsiteY10" fmla="*/ 254727 h 3649694"/>
              <a:gd name="connsiteX11" fmla="*/ 1496600 w 1779039"/>
              <a:gd name="connsiteY11" fmla="*/ 442262 h 3649694"/>
              <a:gd name="connsiteX12" fmla="*/ 1350076 w 1779039"/>
              <a:gd name="connsiteY12" fmla="*/ 574784 h 3649694"/>
              <a:gd name="connsiteX13" fmla="*/ 1224359 w 1779039"/>
              <a:gd name="connsiteY13" fmla="*/ 574784 h 3649694"/>
              <a:gd name="connsiteX14" fmla="*/ 1222014 w 1779039"/>
              <a:gd name="connsiteY14" fmla="*/ 817983 h 3649694"/>
              <a:gd name="connsiteX15" fmla="*/ 1110363 w 1779039"/>
              <a:gd name="connsiteY15" fmla="*/ 942295 h 3649694"/>
              <a:gd name="connsiteX16" fmla="*/ 970138 w 1779039"/>
              <a:gd name="connsiteY16" fmla="*/ 1113811 h 3649694"/>
              <a:gd name="connsiteX17" fmla="*/ 843102 w 1779039"/>
              <a:gd name="connsiteY17" fmla="*/ 1327545 h 3649694"/>
              <a:gd name="connsiteX18" fmla="*/ 697456 w 1779039"/>
              <a:gd name="connsiteY18" fmla="*/ 1603435 h 3649694"/>
              <a:gd name="connsiteX19" fmla="*/ 479721 w 1779039"/>
              <a:gd name="connsiteY19" fmla="*/ 1950131 h 3649694"/>
              <a:gd name="connsiteX20" fmla="*/ 395324 w 1779039"/>
              <a:gd name="connsiteY20" fmla="*/ 2053846 h 3649694"/>
              <a:gd name="connsiteX21" fmla="*/ 295980 w 1779039"/>
              <a:gd name="connsiteY21" fmla="*/ 2282313 h 3649694"/>
              <a:gd name="connsiteX22" fmla="*/ 259203 w 1779039"/>
              <a:gd name="connsiteY22" fmla="*/ 2467900 h 3649694"/>
              <a:gd name="connsiteX23" fmla="*/ 326750 w 1779039"/>
              <a:gd name="connsiteY23" fmla="*/ 2672107 h 3649694"/>
              <a:gd name="connsiteX24" fmla="*/ 289314 w 1779039"/>
              <a:gd name="connsiteY24" fmla="*/ 2823245 h 3649694"/>
              <a:gd name="connsiteX25" fmla="*/ 270265 w 1779039"/>
              <a:gd name="connsiteY25" fmla="*/ 2898374 h 3649694"/>
              <a:gd name="connsiteX26" fmla="*/ 242980 w 1779039"/>
              <a:gd name="connsiteY26" fmla="*/ 2954157 h 3649694"/>
              <a:gd name="connsiteX27" fmla="*/ 203816 w 1779039"/>
              <a:gd name="connsiteY27" fmla="*/ 3144360 h 3649694"/>
              <a:gd name="connsiteX28" fmla="*/ 104692 w 1779039"/>
              <a:gd name="connsiteY28" fmla="*/ 3276001 h 3649694"/>
              <a:gd name="connsiteX29" fmla="*/ 47756 w 1779039"/>
              <a:gd name="connsiteY29" fmla="*/ 3360660 h 3649694"/>
              <a:gd name="connsiteX30" fmla="*/ 9873 w 1779039"/>
              <a:gd name="connsiteY30" fmla="*/ 3536499 h 3649694"/>
              <a:gd name="connsiteX31" fmla="*/ 238690 w 1779039"/>
              <a:gd name="connsiteY31" fmla="*/ 1448081 h 3649694"/>
              <a:gd name="connsiteX32" fmla="*/ 224623 w 1779039"/>
              <a:gd name="connsiteY32" fmla="*/ 1462148 h 3649694"/>
              <a:gd name="connsiteX0" fmla="*/ 1812582 w 1844922"/>
              <a:gd name="connsiteY0" fmla="*/ 18349 h 3744809"/>
              <a:gd name="connsiteX1" fmla="*/ 1816838 w 1844922"/>
              <a:gd name="connsiteY1" fmla="*/ 5843 h 3744809"/>
              <a:gd name="connsiteX2" fmla="*/ 1812572 w 1844922"/>
              <a:gd name="connsiteY2" fmla="*/ 29386 h 3744809"/>
              <a:gd name="connsiteX3" fmla="*/ 1813611 w 1844922"/>
              <a:gd name="connsiteY3" fmla="*/ 26769 h 3744809"/>
              <a:gd name="connsiteX4" fmla="*/ 1799996 w 1844922"/>
              <a:gd name="connsiteY4" fmla="*/ 21199 h 3744809"/>
              <a:gd name="connsiteX5" fmla="*/ 1843226 w 1844922"/>
              <a:gd name="connsiteY5" fmla="*/ 33486 h 3744809"/>
              <a:gd name="connsiteX6" fmla="*/ 1835002 w 1844922"/>
              <a:gd name="connsiteY6" fmla="*/ 4373 h 3744809"/>
              <a:gd name="connsiteX7" fmla="*/ 1823840 w 1844922"/>
              <a:gd name="connsiteY7" fmla="*/ 1513 h 3744809"/>
              <a:gd name="connsiteX8" fmla="*/ 1816217 w 1844922"/>
              <a:gd name="connsiteY8" fmla="*/ 18028 h 3744809"/>
              <a:gd name="connsiteX9" fmla="*/ 1809446 w 1844922"/>
              <a:gd name="connsiteY9" fmla="*/ 154018 h 3744809"/>
              <a:gd name="connsiteX10" fmla="*/ 1690237 w 1844922"/>
              <a:gd name="connsiteY10" fmla="*/ 254727 h 3744809"/>
              <a:gd name="connsiteX11" fmla="*/ 1562483 w 1844922"/>
              <a:gd name="connsiteY11" fmla="*/ 442262 h 3744809"/>
              <a:gd name="connsiteX12" fmla="*/ 1415959 w 1844922"/>
              <a:gd name="connsiteY12" fmla="*/ 574784 h 3744809"/>
              <a:gd name="connsiteX13" fmla="*/ 1290242 w 1844922"/>
              <a:gd name="connsiteY13" fmla="*/ 574784 h 3744809"/>
              <a:gd name="connsiteX14" fmla="*/ 1287897 w 1844922"/>
              <a:gd name="connsiteY14" fmla="*/ 817983 h 3744809"/>
              <a:gd name="connsiteX15" fmla="*/ 1176246 w 1844922"/>
              <a:gd name="connsiteY15" fmla="*/ 942295 h 3744809"/>
              <a:gd name="connsiteX16" fmla="*/ 1036021 w 1844922"/>
              <a:gd name="connsiteY16" fmla="*/ 1113811 h 3744809"/>
              <a:gd name="connsiteX17" fmla="*/ 908985 w 1844922"/>
              <a:gd name="connsiteY17" fmla="*/ 1327545 h 3744809"/>
              <a:gd name="connsiteX18" fmla="*/ 763339 w 1844922"/>
              <a:gd name="connsiteY18" fmla="*/ 1603435 h 3744809"/>
              <a:gd name="connsiteX19" fmla="*/ 545604 w 1844922"/>
              <a:gd name="connsiteY19" fmla="*/ 1950131 h 3744809"/>
              <a:gd name="connsiteX20" fmla="*/ 461207 w 1844922"/>
              <a:gd name="connsiteY20" fmla="*/ 2053846 h 3744809"/>
              <a:gd name="connsiteX21" fmla="*/ 361863 w 1844922"/>
              <a:gd name="connsiteY21" fmla="*/ 2282313 h 3744809"/>
              <a:gd name="connsiteX22" fmla="*/ 325086 w 1844922"/>
              <a:gd name="connsiteY22" fmla="*/ 2467900 h 3744809"/>
              <a:gd name="connsiteX23" fmla="*/ 392633 w 1844922"/>
              <a:gd name="connsiteY23" fmla="*/ 2672107 h 3744809"/>
              <a:gd name="connsiteX24" fmla="*/ 355197 w 1844922"/>
              <a:gd name="connsiteY24" fmla="*/ 2823245 h 3744809"/>
              <a:gd name="connsiteX25" fmla="*/ 336148 w 1844922"/>
              <a:gd name="connsiteY25" fmla="*/ 2898374 h 3744809"/>
              <a:gd name="connsiteX26" fmla="*/ 308863 w 1844922"/>
              <a:gd name="connsiteY26" fmla="*/ 2954157 h 3744809"/>
              <a:gd name="connsiteX27" fmla="*/ 269699 w 1844922"/>
              <a:gd name="connsiteY27" fmla="*/ 3144360 h 3744809"/>
              <a:gd name="connsiteX28" fmla="*/ 170575 w 1844922"/>
              <a:gd name="connsiteY28" fmla="*/ 3276001 h 3744809"/>
              <a:gd name="connsiteX29" fmla="*/ 113639 w 1844922"/>
              <a:gd name="connsiteY29" fmla="*/ 3360660 h 3744809"/>
              <a:gd name="connsiteX30" fmla="*/ 75756 w 1844922"/>
              <a:gd name="connsiteY30" fmla="*/ 3536499 h 3744809"/>
              <a:gd name="connsiteX31" fmla="*/ 304573 w 1844922"/>
              <a:gd name="connsiteY31" fmla="*/ 1448081 h 3744809"/>
              <a:gd name="connsiteX32" fmla="*/ 0 w 1844922"/>
              <a:gd name="connsiteY32" fmla="*/ 3744809 h 3744809"/>
              <a:gd name="connsiteX0" fmla="*/ 1917714 w 1950054"/>
              <a:gd name="connsiteY0" fmla="*/ 18349 h 4050396"/>
              <a:gd name="connsiteX1" fmla="*/ 1921970 w 1950054"/>
              <a:gd name="connsiteY1" fmla="*/ 5843 h 4050396"/>
              <a:gd name="connsiteX2" fmla="*/ 1917704 w 1950054"/>
              <a:gd name="connsiteY2" fmla="*/ 29386 h 4050396"/>
              <a:gd name="connsiteX3" fmla="*/ 1918743 w 1950054"/>
              <a:gd name="connsiteY3" fmla="*/ 26769 h 4050396"/>
              <a:gd name="connsiteX4" fmla="*/ 1905128 w 1950054"/>
              <a:gd name="connsiteY4" fmla="*/ 21199 h 4050396"/>
              <a:gd name="connsiteX5" fmla="*/ 1948358 w 1950054"/>
              <a:gd name="connsiteY5" fmla="*/ 33486 h 4050396"/>
              <a:gd name="connsiteX6" fmla="*/ 1940134 w 1950054"/>
              <a:gd name="connsiteY6" fmla="*/ 4373 h 4050396"/>
              <a:gd name="connsiteX7" fmla="*/ 1928972 w 1950054"/>
              <a:gd name="connsiteY7" fmla="*/ 1513 h 4050396"/>
              <a:gd name="connsiteX8" fmla="*/ 1921349 w 1950054"/>
              <a:gd name="connsiteY8" fmla="*/ 18028 h 4050396"/>
              <a:gd name="connsiteX9" fmla="*/ 1914578 w 1950054"/>
              <a:gd name="connsiteY9" fmla="*/ 154018 h 4050396"/>
              <a:gd name="connsiteX10" fmla="*/ 1795369 w 1950054"/>
              <a:gd name="connsiteY10" fmla="*/ 254727 h 4050396"/>
              <a:gd name="connsiteX11" fmla="*/ 1667615 w 1950054"/>
              <a:gd name="connsiteY11" fmla="*/ 442262 h 4050396"/>
              <a:gd name="connsiteX12" fmla="*/ 1521091 w 1950054"/>
              <a:gd name="connsiteY12" fmla="*/ 574784 h 4050396"/>
              <a:gd name="connsiteX13" fmla="*/ 1395374 w 1950054"/>
              <a:gd name="connsiteY13" fmla="*/ 574784 h 4050396"/>
              <a:gd name="connsiteX14" fmla="*/ 1393029 w 1950054"/>
              <a:gd name="connsiteY14" fmla="*/ 817983 h 4050396"/>
              <a:gd name="connsiteX15" fmla="*/ 1281378 w 1950054"/>
              <a:gd name="connsiteY15" fmla="*/ 942295 h 4050396"/>
              <a:gd name="connsiteX16" fmla="*/ 1141153 w 1950054"/>
              <a:gd name="connsiteY16" fmla="*/ 1113811 h 4050396"/>
              <a:gd name="connsiteX17" fmla="*/ 1014117 w 1950054"/>
              <a:gd name="connsiteY17" fmla="*/ 1327545 h 4050396"/>
              <a:gd name="connsiteX18" fmla="*/ 868471 w 1950054"/>
              <a:gd name="connsiteY18" fmla="*/ 1603435 h 4050396"/>
              <a:gd name="connsiteX19" fmla="*/ 650736 w 1950054"/>
              <a:gd name="connsiteY19" fmla="*/ 1950131 h 4050396"/>
              <a:gd name="connsiteX20" fmla="*/ 566339 w 1950054"/>
              <a:gd name="connsiteY20" fmla="*/ 2053846 h 4050396"/>
              <a:gd name="connsiteX21" fmla="*/ 466995 w 1950054"/>
              <a:gd name="connsiteY21" fmla="*/ 2282313 h 4050396"/>
              <a:gd name="connsiteX22" fmla="*/ 430218 w 1950054"/>
              <a:gd name="connsiteY22" fmla="*/ 2467900 h 4050396"/>
              <a:gd name="connsiteX23" fmla="*/ 497765 w 1950054"/>
              <a:gd name="connsiteY23" fmla="*/ 2672107 h 4050396"/>
              <a:gd name="connsiteX24" fmla="*/ 460329 w 1950054"/>
              <a:gd name="connsiteY24" fmla="*/ 2823245 h 4050396"/>
              <a:gd name="connsiteX25" fmla="*/ 441280 w 1950054"/>
              <a:gd name="connsiteY25" fmla="*/ 2898374 h 4050396"/>
              <a:gd name="connsiteX26" fmla="*/ 413995 w 1950054"/>
              <a:gd name="connsiteY26" fmla="*/ 2954157 h 4050396"/>
              <a:gd name="connsiteX27" fmla="*/ 374831 w 1950054"/>
              <a:gd name="connsiteY27" fmla="*/ 3144360 h 4050396"/>
              <a:gd name="connsiteX28" fmla="*/ 275707 w 1950054"/>
              <a:gd name="connsiteY28" fmla="*/ 3276001 h 4050396"/>
              <a:gd name="connsiteX29" fmla="*/ 218771 w 1950054"/>
              <a:gd name="connsiteY29" fmla="*/ 3360660 h 4050396"/>
              <a:gd name="connsiteX30" fmla="*/ 180888 w 1950054"/>
              <a:gd name="connsiteY30" fmla="*/ 3536499 h 4050396"/>
              <a:gd name="connsiteX31" fmla="*/ 140 w 1950054"/>
              <a:gd name="connsiteY31" fmla="*/ 4049945 h 4050396"/>
              <a:gd name="connsiteX32" fmla="*/ 105132 w 1950054"/>
              <a:gd name="connsiteY32" fmla="*/ 3744809 h 4050396"/>
              <a:gd name="connsiteX0" fmla="*/ 1917714 w 1950054"/>
              <a:gd name="connsiteY0" fmla="*/ 18349 h 4050396"/>
              <a:gd name="connsiteX1" fmla="*/ 1921970 w 1950054"/>
              <a:gd name="connsiteY1" fmla="*/ 5843 h 4050396"/>
              <a:gd name="connsiteX2" fmla="*/ 1917704 w 1950054"/>
              <a:gd name="connsiteY2" fmla="*/ 29386 h 4050396"/>
              <a:gd name="connsiteX3" fmla="*/ 1918743 w 1950054"/>
              <a:gd name="connsiteY3" fmla="*/ 26769 h 4050396"/>
              <a:gd name="connsiteX4" fmla="*/ 1905128 w 1950054"/>
              <a:gd name="connsiteY4" fmla="*/ 21199 h 4050396"/>
              <a:gd name="connsiteX5" fmla="*/ 1948358 w 1950054"/>
              <a:gd name="connsiteY5" fmla="*/ 33486 h 4050396"/>
              <a:gd name="connsiteX6" fmla="*/ 1940134 w 1950054"/>
              <a:gd name="connsiteY6" fmla="*/ 4373 h 4050396"/>
              <a:gd name="connsiteX7" fmla="*/ 1928972 w 1950054"/>
              <a:gd name="connsiteY7" fmla="*/ 1513 h 4050396"/>
              <a:gd name="connsiteX8" fmla="*/ 1921349 w 1950054"/>
              <a:gd name="connsiteY8" fmla="*/ 18028 h 4050396"/>
              <a:gd name="connsiteX9" fmla="*/ 1914578 w 1950054"/>
              <a:gd name="connsiteY9" fmla="*/ 154018 h 4050396"/>
              <a:gd name="connsiteX10" fmla="*/ 1795369 w 1950054"/>
              <a:gd name="connsiteY10" fmla="*/ 254727 h 4050396"/>
              <a:gd name="connsiteX11" fmla="*/ 1667615 w 1950054"/>
              <a:gd name="connsiteY11" fmla="*/ 442262 h 4050396"/>
              <a:gd name="connsiteX12" fmla="*/ 1521091 w 1950054"/>
              <a:gd name="connsiteY12" fmla="*/ 574784 h 4050396"/>
              <a:gd name="connsiteX13" fmla="*/ 1395374 w 1950054"/>
              <a:gd name="connsiteY13" fmla="*/ 574784 h 4050396"/>
              <a:gd name="connsiteX14" fmla="*/ 1393029 w 1950054"/>
              <a:gd name="connsiteY14" fmla="*/ 817983 h 4050396"/>
              <a:gd name="connsiteX15" fmla="*/ 1281378 w 1950054"/>
              <a:gd name="connsiteY15" fmla="*/ 942295 h 4050396"/>
              <a:gd name="connsiteX16" fmla="*/ 1141153 w 1950054"/>
              <a:gd name="connsiteY16" fmla="*/ 1113811 h 4050396"/>
              <a:gd name="connsiteX17" fmla="*/ 1014117 w 1950054"/>
              <a:gd name="connsiteY17" fmla="*/ 1327545 h 4050396"/>
              <a:gd name="connsiteX18" fmla="*/ 868471 w 1950054"/>
              <a:gd name="connsiteY18" fmla="*/ 1603435 h 4050396"/>
              <a:gd name="connsiteX19" fmla="*/ 650736 w 1950054"/>
              <a:gd name="connsiteY19" fmla="*/ 1950131 h 4050396"/>
              <a:gd name="connsiteX20" fmla="*/ 566339 w 1950054"/>
              <a:gd name="connsiteY20" fmla="*/ 2053846 h 4050396"/>
              <a:gd name="connsiteX21" fmla="*/ 466995 w 1950054"/>
              <a:gd name="connsiteY21" fmla="*/ 2282313 h 4050396"/>
              <a:gd name="connsiteX22" fmla="*/ 430218 w 1950054"/>
              <a:gd name="connsiteY22" fmla="*/ 2467900 h 4050396"/>
              <a:gd name="connsiteX23" fmla="*/ 497765 w 1950054"/>
              <a:gd name="connsiteY23" fmla="*/ 2672107 h 4050396"/>
              <a:gd name="connsiteX24" fmla="*/ 460329 w 1950054"/>
              <a:gd name="connsiteY24" fmla="*/ 2823245 h 4050396"/>
              <a:gd name="connsiteX25" fmla="*/ 441280 w 1950054"/>
              <a:gd name="connsiteY25" fmla="*/ 2898374 h 4050396"/>
              <a:gd name="connsiteX26" fmla="*/ 413995 w 1950054"/>
              <a:gd name="connsiteY26" fmla="*/ 2954157 h 4050396"/>
              <a:gd name="connsiteX27" fmla="*/ 408129 w 1950054"/>
              <a:gd name="connsiteY27" fmla="*/ 2954983 h 4050396"/>
              <a:gd name="connsiteX28" fmla="*/ 275707 w 1950054"/>
              <a:gd name="connsiteY28" fmla="*/ 3276001 h 4050396"/>
              <a:gd name="connsiteX29" fmla="*/ 218771 w 1950054"/>
              <a:gd name="connsiteY29" fmla="*/ 3360660 h 4050396"/>
              <a:gd name="connsiteX30" fmla="*/ 180888 w 1950054"/>
              <a:gd name="connsiteY30" fmla="*/ 3536499 h 4050396"/>
              <a:gd name="connsiteX31" fmla="*/ 140 w 1950054"/>
              <a:gd name="connsiteY31" fmla="*/ 4049945 h 4050396"/>
              <a:gd name="connsiteX32" fmla="*/ 105132 w 1950054"/>
              <a:gd name="connsiteY32" fmla="*/ 3744809 h 4050396"/>
              <a:gd name="connsiteX0" fmla="*/ 1917714 w 1950054"/>
              <a:gd name="connsiteY0" fmla="*/ 18349 h 4050396"/>
              <a:gd name="connsiteX1" fmla="*/ 1921970 w 1950054"/>
              <a:gd name="connsiteY1" fmla="*/ 5843 h 4050396"/>
              <a:gd name="connsiteX2" fmla="*/ 1917704 w 1950054"/>
              <a:gd name="connsiteY2" fmla="*/ 29386 h 4050396"/>
              <a:gd name="connsiteX3" fmla="*/ 1918743 w 1950054"/>
              <a:gd name="connsiteY3" fmla="*/ 26769 h 4050396"/>
              <a:gd name="connsiteX4" fmla="*/ 1905128 w 1950054"/>
              <a:gd name="connsiteY4" fmla="*/ 21199 h 4050396"/>
              <a:gd name="connsiteX5" fmla="*/ 1948358 w 1950054"/>
              <a:gd name="connsiteY5" fmla="*/ 33486 h 4050396"/>
              <a:gd name="connsiteX6" fmla="*/ 1940134 w 1950054"/>
              <a:gd name="connsiteY6" fmla="*/ 4373 h 4050396"/>
              <a:gd name="connsiteX7" fmla="*/ 1928972 w 1950054"/>
              <a:gd name="connsiteY7" fmla="*/ 1513 h 4050396"/>
              <a:gd name="connsiteX8" fmla="*/ 1921349 w 1950054"/>
              <a:gd name="connsiteY8" fmla="*/ 18028 h 4050396"/>
              <a:gd name="connsiteX9" fmla="*/ 1914578 w 1950054"/>
              <a:gd name="connsiteY9" fmla="*/ 154018 h 4050396"/>
              <a:gd name="connsiteX10" fmla="*/ 1795369 w 1950054"/>
              <a:gd name="connsiteY10" fmla="*/ 254727 h 4050396"/>
              <a:gd name="connsiteX11" fmla="*/ 1667615 w 1950054"/>
              <a:gd name="connsiteY11" fmla="*/ 442262 h 4050396"/>
              <a:gd name="connsiteX12" fmla="*/ 1521091 w 1950054"/>
              <a:gd name="connsiteY12" fmla="*/ 574784 h 4050396"/>
              <a:gd name="connsiteX13" fmla="*/ 1395374 w 1950054"/>
              <a:gd name="connsiteY13" fmla="*/ 574784 h 4050396"/>
              <a:gd name="connsiteX14" fmla="*/ 1393029 w 1950054"/>
              <a:gd name="connsiteY14" fmla="*/ 817983 h 4050396"/>
              <a:gd name="connsiteX15" fmla="*/ 1281378 w 1950054"/>
              <a:gd name="connsiteY15" fmla="*/ 942295 h 4050396"/>
              <a:gd name="connsiteX16" fmla="*/ 1141153 w 1950054"/>
              <a:gd name="connsiteY16" fmla="*/ 1113811 h 4050396"/>
              <a:gd name="connsiteX17" fmla="*/ 1014117 w 1950054"/>
              <a:gd name="connsiteY17" fmla="*/ 1327545 h 4050396"/>
              <a:gd name="connsiteX18" fmla="*/ 868471 w 1950054"/>
              <a:gd name="connsiteY18" fmla="*/ 1603435 h 4050396"/>
              <a:gd name="connsiteX19" fmla="*/ 650736 w 1950054"/>
              <a:gd name="connsiteY19" fmla="*/ 1950131 h 4050396"/>
              <a:gd name="connsiteX20" fmla="*/ 566339 w 1950054"/>
              <a:gd name="connsiteY20" fmla="*/ 2053846 h 4050396"/>
              <a:gd name="connsiteX21" fmla="*/ 466995 w 1950054"/>
              <a:gd name="connsiteY21" fmla="*/ 2282313 h 4050396"/>
              <a:gd name="connsiteX22" fmla="*/ 430218 w 1950054"/>
              <a:gd name="connsiteY22" fmla="*/ 2467900 h 4050396"/>
              <a:gd name="connsiteX23" fmla="*/ 497765 w 1950054"/>
              <a:gd name="connsiteY23" fmla="*/ 2672107 h 4050396"/>
              <a:gd name="connsiteX24" fmla="*/ 460329 w 1950054"/>
              <a:gd name="connsiteY24" fmla="*/ 2823245 h 4050396"/>
              <a:gd name="connsiteX25" fmla="*/ 441280 w 1950054"/>
              <a:gd name="connsiteY25" fmla="*/ 2898374 h 4050396"/>
              <a:gd name="connsiteX26" fmla="*/ 413995 w 1950054"/>
              <a:gd name="connsiteY26" fmla="*/ 2954157 h 4050396"/>
              <a:gd name="connsiteX27" fmla="*/ 408129 w 1950054"/>
              <a:gd name="connsiteY27" fmla="*/ 2954983 h 4050396"/>
              <a:gd name="connsiteX28" fmla="*/ 418542 w 1950054"/>
              <a:gd name="connsiteY28" fmla="*/ 2972330 h 4050396"/>
              <a:gd name="connsiteX29" fmla="*/ 218771 w 1950054"/>
              <a:gd name="connsiteY29" fmla="*/ 3360660 h 4050396"/>
              <a:gd name="connsiteX30" fmla="*/ 180888 w 1950054"/>
              <a:gd name="connsiteY30" fmla="*/ 3536499 h 4050396"/>
              <a:gd name="connsiteX31" fmla="*/ 140 w 1950054"/>
              <a:gd name="connsiteY31" fmla="*/ 4049945 h 4050396"/>
              <a:gd name="connsiteX32" fmla="*/ 105132 w 1950054"/>
              <a:gd name="connsiteY32" fmla="*/ 3744809 h 4050396"/>
              <a:gd name="connsiteX0" fmla="*/ 1917714 w 1950054"/>
              <a:gd name="connsiteY0" fmla="*/ 18349 h 4050396"/>
              <a:gd name="connsiteX1" fmla="*/ 1921970 w 1950054"/>
              <a:gd name="connsiteY1" fmla="*/ 5843 h 4050396"/>
              <a:gd name="connsiteX2" fmla="*/ 1917704 w 1950054"/>
              <a:gd name="connsiteY2" fmla="*/ 29386 h 4050396"/>
              <a:gd name="connsiteX3" fmla="*/ 1918743 w 1950054"/>
              <a:gd name="connsiteY3" fmla="*/ 26769 h 4050396"/>
              <a:gd name="connsiteX4" fmla="*/ 1905128 w 1950054"/>
              <a:gd name="connsiteY4" fmla="*/ 21199 h 4050396"/>
              <a:gd name="connsiteX5" fmla="*/ 1948358 w 1950054"/>
              <a:gd name="connsiteY5" fmla="*/ 33486 h 4050396"/>
              <a:gd name="connsiteX6" fmla="*/ 1940134 w 1950054"/>
              <a:gd name="connsiteY6" fmla="*/ 4373 h 4050396"/>
              <a:gd name="connsiteX7" fmla="*/ 1928972 w 1950054"/>
              <a:gd name="connsiteY7" fmla="*/ 1513 h 4050396"/>
              <a:gd name="connsiteX8" fmla="*/ 1921349 w 1950054"/>
              <a:gd name="connsiteY8" fmla="*/ 18028 h 4050396"/>
              <a:gd name="connsiteX9" fmla="*/ 1914578 w 1950054"/>
              <a:gd name="connsiteY9" fmla="*/ 154018 h 4050396"/>
              <a:gd name="connsiteX10" fmla="*/ 1795369 w 1950054"/>
              <a:gd name="connsiteY10" fmla="*/ 254727 h 4050396"/>
              <a:gd name="connsiteX11" fmla="*/ 1667615 w 1950054"/>
              <a:gd name="connsiteY11" fmla="*/ 442262 h 4050396"/>
              <a:gd name="connsiteX12" fmla="*/ 1521091 w 1950054"/>
              <a:gd name="connsiteY12" fmla="*/ 574784 h 4050396"/>
              <a:gd name="connsiteX13" fmla="*/ 1395374 w 1950054"/>
              <a:gd name="connsiteY13" fmla="*/ 574784 h 4050396"/>
              <a:gd name="connsiteX14" fmla="*/ 1393029 w 1950054"/>
              <a:gd name="connsiteY14" fmla="*/ 817983 h 4050396"/>
              <a:gd name="connsiteX15" fmla="*/ 1281378 w 1950054"/>
              <a:gd name="connsiteY15" fmla="*/ 942295 h 4050396"/>
              <a:gd name="connsiteX16" fmla="*/ 1141153 w 1950054"/>
              <a:gd name="connsiteY16" fmla="*/ 1113811 h 4050396"/>
              <a:gd name="connsiteX17" fmla="*/ 1014117 w 1950054"/>
              <a:gd name="connsiteY17" fmla="*/ 1327545 h 4050396"/>
              <a:gd name="connsiteX18" fmla="*/ 868471 w 1950054"/>
              <a:gd name="connsiteY18" fmla="*/ 1603435 h 4050396"/>
              <a:gd name="connsiteX19" fmla="*/ 650736 w 1950054"/>
              <a:gd name="connsiteY19" fmla="*/ 1950131 h 4050396"/>
              <a:gd name="connsiteX20" fmla="*/ 566339 w 1950054"/>
              <a:gd name="connsiteY20" fmla="*/ 2053846 h 4050396"/>
              <a:gd name="connsiteX21" fmla="*/ 466995 w 1950054"/>
              <a:gd name="connsiteY21" fmla="*/ 2282313 h 4050396"/>
              <a:gd name="connsiteX22" fmla="*/ 430218 w 1950054"/>
              <a:gd name="connsiteY22" fmla="*/ 2467900 h 4050396"/>
              <a:gd name="connsiteX23" fmla="*/ 497765 w 1950054"/>
              <a:gd name="connsiteY23" fmla="*/ 2672107 h 4050396"/>
              <a:gd name="connsiteX24" fmla="*/ 460329 w 1950054"/>
              <a:gd name="connsiteY24" fmla="*/ 2823245 h 4050396"/>
              <a:gd name="connsiteX25" fmla="*/ 441280 w 1950054"/>
              <a:gd name="connsiteY25" fmla="*/ 2898374 h 4050396"/>
              <a:gd name="connsiteX26" fmla="*/ 413995 w 1950054"/>
              <a:gd name="connsiteY26" fmla="*/ 2954157 h 4050396"/>
              <a:gd name="connsiteX27" fmla="*/ 408129 w 1950054"/>
              <a:gd name="connsiteY27" fmla="*/ 2954983 h 4050396"/>
              <a:gd name="connsiteX28" fmla="*/ 418542 w 1950054"/>
              <a:gd name="connsiteY28" fmla="*/ 2972330 h 4050396"/>
              <a:gd name="connsiteX29" fmla="*/ 404469 w 1950054"/>
              <a:gd name="connsiteY29" fmla="*/ 2961735 h 4050396"/>
              <a:gd name="connsiteX30" fmla="*/ 180888 w 1950054"/>
              <a:gd name="connsiteY30" fmla="*/ 3536499 h 4050396"/>
              <a:gd name="connsiteX31" fmla="*/ 140 w 1950054"/>
              <a:gd name="connsiteY31" fmla="*/ 4049945 h 4050396"/>
              <a:gd name="connsiteX32" fmla="*/ 105132 w 1950054"/>
              <a:gd name="connsiteY32" fmla="*/ 3744809 h 4050396"/>
              <a:gd name="connsiteX0" fmla="*/ 1917714 w 1950054"/>
              <a:gd name="connsiteY0" fmla="*/ 18349 h 4050396"/>
              <a:gd name="connsiteX1" fmla="*/ 1921970 w 1950054"/>
              <a:gd name="connsiteY1" fmla="*/ 5843 h 4050396"/>
              <a:gd name="connsiteX2" fmla="*/ 1917704 w 1950054"/>
              <a:gd name="connsiteY2" fmla="*/ 29386 h 4050396"/>
              <a:gd name="connsiteX3" fmla="*/ 1918743 w 1950054"/>
              <a:gd name="connsiteY3" fmla="*/ 26769 h 4050396"/>
              <a:gd name="connsiteX4" fmla="*/ 1905128 w 1950054"/>
              <a:gd name="connsiteY4" fmla="*/ 21199 h 4050396"/>
              <a:gd name="connsiteX5" fmla="*/ 1948358 w 1950054"/>
              <a:gd name="connsiteY5" fmla="*/ 33486 h 4050396"/>
              <a:gd name="connsiteX6" fmla="*/ 1940134 w 1950054"/>
              <a:gd name="connsiteY6" fmla="*/ 4373 h 4050396"/>
              <a:gd name="connsiteX7" fmla="*/ 1928972 w 1950054"/>
              <a:gd name="connsiteY7" fmla="*/ 1513 h 4050396"/>
              <a:gd name="connsiteX8" fmla="*/ 1921349 w 1950054"/>
              <a:gd name="connsiteY8" fmla="*/ 18028 h 4050396"/>
              <a:gd name="connsiteX9" fmla="*/ 1914578 w 1950054"/>
              <a:gd name="connsiteY9" fmla="*/ 154018 h 4050396"/>
              <a:gd name="connsiteX10" fmla="*/ 1795369 w 1950054"/>
              <a:gd name="connsiteY10" fmla="*/ 254727 h 4050396"/>
              <a:gd name="connsiteX11" fmla="*/ 1667615 w 1950054"/>
              <a:gd name="connsiteY11" fmla="*/ 442262 h 4050396"/>
              <a:gd name="connsiteX12" fmla="*/ 1521091 w 1950054"/>
              <a:gd name="connsiteY12" fmla="*/ 574784 h 4050396"/>
              <a:gd name="connsiteX13" fmla="*/ 1395374 w 1950054"/>
              <a:gd name="connsiteY13" fmla="*/ 574784 h 4050396"/>
              <a:gd name="connsiteX14" fmla="*/ 1393029 w 1950054"/>
              <a:gd name="connsiteY14" fmla="*/ 817983 h 4050396"/>
              <a:gd name="connsiteX15" fmla="*/ 1281378 w 1950054"/>
              <a:gd name="connsiteY15" fmla="*/ 942295 h 4050396"/>
              <a:gd name="connsiteX16" fmla="*/ 1141153 w 1950054"/>
              <a:gd name="connsiteY16" fmla="*/ 1113811 h 4050396"/>
              <a:gd name="connsiteX17" fmla="*/ 1014117 w 1950054"/>
              <a:gd name="connsiteY17" fmla="*/ 1327545 h 4050396"/>
              <a:gd name="connsiteX18" fmla="*/ 868471 w 1950054"/>
              <a:gd name="connsiteY18" fmla="*/ 1603435 h 4050396"/>
              <a:gd name="connsiteX19" fmla="*/ 650736 w 1950054"/>
              <a:gd name="connsiteY19" fmla="*/ 1950131 h 4050396"/>
              <a:gd name="connsiteX20" fmla="*/ 566339 w 1950054"/>
              <a:gd name="connsiteY20" fmla="*/ 2053846 h 4050396"/>
              <a:gd name="connsiteX21" fmla="*/ 466995 w 1950054"/>
              <a:gd name="connsiteY21" fmla="*/ 2282313 h 4050396"/>
              <a:gd name="connsiteX22" fmla="*/ 430218 w 1950054"/>
              <a:gd name="connsiteY22" fmla="*/ 2467900 h 4050396"/>
              <a:gd name="connsiteX23" fmla="*/ 497765 w 1950054"/>
              <a:gd name="connsiteY23" fmla="*/ 2672107 h 4050396"/>
              <a:gd name="connsiteX24" fmla="*/ 460329 w 1950054"/>
              <a:gd name="connsiteY24" fmla="*/ 2823245 h 4050396"/>
              <a:gd name="connsiteX25" fmla="*/ 441280 w 1950054"/>
              <a:gd name="connsiteY25" fmla="*/ 2898374 h 4050396"/>
              <a:gd name="connsiteX26" fmla="*/ 413995 w 1950054"/>
              <a:gd name="connsiteY26" fmla="*/ 2954157 h 4050396"/>
              <a:gd name="connsiteX27" fmla="*/ 408129 w 1950054"/>
              <a:gd name="connsiteY27" fmla="*/ 2954983 h 4050396"/>
              <a:gd name="connsiteX28" fmla="*/ 418542 w 1950054"/>
              <a:gd name="connsiteY28" fmla="*/ 2972330 h 4050396"/>
              <a:gd name="connsiteX29" fmla="*/ 404469 w 1950054"/>
              <a:gd name="connsiteY29" fmla="*/ 2961735 h 4050396"/>
              <a:gd name="connsiteX30" fmla="*/ 414211 w 1950054"/>
              <a:gd name="connsiteY30" fmla="*/ 2956597 h 4050396"/>
              <a:gd name="connsiteX31" fmla="*/ 140 w 1950054"/>
              <a:gd name="connsiteY31" fmla="*/ 4049945 h 4050396"/>
              <a:gd name="connsiteX32" fmla="*/ 105132 w 1950054"/>
              <a:gd name="connsiteY32" fmla="*/ 3744809 h 4050396"/>
              <a:gd name="connsiteX0" fmla="*/ 1917614 w 1949954"/>
              <a:gd name="connsiteY0" fmla="*/ 18349 h 4050077"/>
              <a:gd name="connsiteX1" fmla="*/ 1921870 w 1949954"/>
              <a:gd name="connsiteY1" fmla="*/ 5843 h 4050077"/>
              <a:gd name="connsiteX2" fmla="*/ 1917604 w 1949954"/>
              <a:gd name="connsiteY2" fmla="*/ 29386 h 4050077"/>
              <a:gd name="connsiteX3" fmla="*/ 1918643 w 1949954"/>
              <a:gd name="connsiteY3" fmla="*/ 26769 h 4050077"/>
              <a:gd name="connsiteX4" fmla="*/ 1905028 w 1949954"/>
              <a:gd name="connsiteY4" fmla="*/ 21199 h 4050077"/>
              <a:gd name="connsiteX5" fmla="*/ 1948258 w 1949954"/>
              <a:gd name="connsiteY5" fmla="*/ 33486 h 4050077"/>
              <a:gd name="connsiteX6" fmla="*/ 1940034 w 1949954"/>
              <a:gd name="connsiteY6" fmla="*/ 4373 h 4050077"/>
              <a:gd name="connsiteX7" fmla="*/ 1928872 w 1949954"/>
              <a:gd name="connsiteY7" fmla="*/ 1513 h 4050077"/>
              <a:gd name="connsiteX8" fmla="*/ 1921249 w 1949954"/>
              <a:gd name="connsiteY8" fmla="*/ 18028 h 4050077"/>
              <a:gd name="connsiteX9" fmla="*/ 1914478 w 1949954"/>
              <a:gd name="connsiteY9" fmla="*/ 154018 h 4050077"/>
              <a:gd name="connsiteX10" fmla="*/ 1795269 w 1949954"/>
              <a:gd name="connsiteY10" fmla="*/ 254727 h 4050077"/>
              <a:gd name="connsiteX11" fmla="*/ 1667515 w 1949954"/>
              <a:gd name="connsiteY11" fmla="*/ 442262 h 4050077"/>
              <a:gd name="connsiteX12" fmla="*/ 1520991 w 1949954"/>
              <a:gd name="connsiteY12" fmla="*/ 574784 h 4050077"/>
              <a:gd name="connsiteX13" fmla="*/ 1395274 w 1949954"/>
              <a:gd name="connsiteY13" fmla="*/ 574784 h 4050077"/>
              <a:gd name="connsiteX14" fmla="*/ 1392929 w 1949954"/>
              <a:gd name="connsiteY14" fmla="*/ 817983 h 4050077"/>
              <a:gd name="connsiteX15" fmla="*/ 1281278 w 1949954"/>
              <a:gd name="connsiteY15" fmla="*/ 942295 h 4050077"/>
              <a:gd name="connsiteX16" fmla="*/ 1141053 w 1949954"/>
              <a:gd name="connsiteY16" fmla="*/ 1113811 h 4050077"/>
              <a:gd name="connsiteX17" fmla="*/ 1014017 w 1949954"/>
              <a:gd name="connsiteY17" fmla="*/ 1327545 h 4050077"/>
              <a:gd name="connsiteX18" fmla="*/ 868371 w 1949954"/>
              <a:gd name="connsiteY18" fmla="*/ 1603435 h 4050077"/>
              <a:gd name="connsiteX19" fmla="*/ 650636 w 1949954"/>
              <a:gd name="connsiteY19" fmla="*/ 1950131 h 4050077"/>
              <a:gd name="connsiteX20" fmla="*/ 566239 w 1949954"/>
              <a:gd name="connsiteY20" fmla="*/ 2053846 h 4050077"/>
              <a:gd name="connsiteX21" fmla="*/ 466895 w 1949954"/>
              <a:gd name="connsiteY21" fmla="*/ 2282313 h 4050077"/>
              <a:gd name="connsiteX22" fmla="*/ 430118 w 1949954"/>
              <a:gd name="connsiteY22" fmla="*/ 2467900 h 4050077"/>
              <a:gd name="connsiteX23" fmla="*/ 497665 w 1949954"/>
              <a:gd name="connsiteY23" fmla="*/ 2672107 h 4050077"/>
              <a:gd name="connsiteX24" fmla="*/ 460229 w 1949954"/>
              <a:gd name="connsiteY24" fmla="*/ 2823245 h 4050077"/>
              <a:gd name="connsiteX25" fmla="*/ 441180 w 1949954"/>
              <a:gd name="connsiteY25" fmla="*/ 2898374 h 4050077"/>
              <a:gd name="connsiteX26" fmla="*/ 413895 w 1949954"/>
              <a:gd name="connsiteY26" fmla="*/ 2954157 h 4050077"/>
              <a:gd name="connsiteX27" fmla="*/ 408029 w 1949954"/>
              <a:gd name="connsiteY27" fmla="*/ 2954983 h 4050077"/>
              <a:gd name="connsiteX28" fmla="*/ 418442 w 1949954"/>
              <a:gd name="connsiteY28" fmla="*/ 2972330 h 4050077"/>
              <a:gd name="connsiteX29" fmla="*/ 404369 w 1949954"/>
              <a:gd name="connsiteY29" fmla="*/ 2961735 h 4050077"/>
              <a:gd name="connsiteX30" fmla="*/ 414111 w 1949954"/>
              <a:gd name="connsiteY30" fmla="*/ 2956597 h 4050077"/>
              <a:gd name="connsiteX31" fmla="*/ 40 w 1949954"/>
              <a:gd name="connsiteY31" fmla="*/ 4049945 h 4050077"/>
              <a:gd name="connsiteX32" fmla="*/ 405031 w 1949954"/>
              <a:gd name="connsiteY32" fmla="*/ 2950592 h 4050077"/>
              <a:gd name="connsiteX0" fmla="*/ 1513288 w 1545628"/>
              <a:gd name="connsiteY0" fmla="*/ 18349 h 2973440"/>
              <a:gd name="connsiteX1" fmla="*/ 1517544 w 1545628"/>
              <a:gd name="connsiteY1" fmla="*/ 5843 h 2973440"/>
              <a:gd name="connsiteX2" fmla="*/ 1513278 w 1545628"/>
              <a:gd name="connsiteY2" fmla="*/ 29386 h 2973440"/>
              <a:gd name="connsiteX3" fmla="*/ 1514317 w 1545628"/>
              <a:gd name="connsiteY3" fmla="*/ 26769 h 2973440"/>
              <a:gd name="connsiteX4" fmla="*/ 1500702 w 1545628"/>
              <a:gd name="connsiteY4" fmla="*/ 21199 h 2973440"/>
              <a:gd name="connsiteX5" fmla="*/ 1543932 w 1545628"/>
              <a:gd name="connsiteY5" fmla="*/ 33486 h 2973440"/>
              <a:gd name="connsiteX6" fmla="*/ 1535708 w 1545628"/>
              <a:gd name="connsiteY6" fmla="*/ 4373 h 2973440"/>
              <a:gd name="connsiteX7" fmla="*/ 1524546 w 1545628"/>
              <a:gd name="connsiteY7" fmla="*/ 1513 h 2973440"/>
              <a:gd name="connsiteX8" fmla="*/ 1516923 w 1545628"/>
              <a:gd name="connsiteY8" fmla="*/ 18028 h 2973440"/>
              <a:gd name="connsiteX9" fmla="*/ 1510152 w 1545628"/>
              <a:gd name="connsiteY9" fmla="*/ 154018 h 2973440"/>
              <a:gd name="connsiteX10" fmla="*/ 1390943 w 1545628"/>
              <a:gd name="connsiteY10" fmla="*/ 254727 h 2973440"/>
              <a:gd name="connsiteX11" fmla="*/ 1263189 w 1545628"/>
              <a:gd name="connsiteY11" fmla="*/ 442262 h 2973440"/>
              <a:gd name="connsiteX12" fmla="*/ 1116665 w 1545628"/>
              <a:gd name="connsiteY12" fmla="*/ 574784 h 2973440"/>
              <a:gd name="connsiteX13" fmla="*/ 990948 w 1545628"/>
              <a:gd name="connsiteY13" fmla="*/ 574784 h 2973440"/>
              <a:gd name="connsiteX14" fmla="*/ 988603 w 1545628"/>
              <a:gd name="connsiteY14" fmla="*/ 817983 h 2973440"/>
              <a:gd name="connsiteX15" fmla="*/ 876952 w 1545628"/>
              <a:gd name="connsiteY15" fmla="*/ 942295 h 2973440"/>
              <a:gd name="connsiteX16" fmla="*/ 736727 w 1545628"/>
              <a:gd name="connsiteY16" fmla="*/ 1113811 h 2973440"/>
              <a:gd name="connsiteX17" fmla="*/ 609691 w 1545628"/>
              <a:gd name="connsiteY17" fmla="*/ 1327545 h 2973440"/>
              <a:gd name="connsiteX18" fmla="*/ 464045 w 1545628"/>
              <a:gd name="connsiteY18" fmla="*/ 1603435 h 2973440"/>
              <a:gd name="connsiteX19" fmla="*/ 246310 w 1545628"/>
              <a:gd name="connsiteY19" fmla="*/ 1950131 h 2973440"/>
              <a:gd name="connsiteX20" fmla="*/ 161913 w 1545628"/>
              <a:gd name="connsiteY20" fmla="*/ 2053846 h 2973440"/>
              <a:gd name="connsiteX21" fmla="*/ 62569 w 1545628"/>
              <a:gd name="connsiteY21" fmla="*/ 2282313 h 2973440"/>
              <a:gd name="connsiteX22" fmla="*/ 25792 w 1545628"/>
              <a:gd name="connsiteY22" fmla="*/ 2467900 h 2973440"/>
              <a:gd name="connsiteX23" fmla="*/ 93339 w 1545628"/>
              <a:gd name="connsiteY23" fmla="*/ 2672107 h 2973440"/>
              <a:gd name="connsiteX24" fmla="*/ 55903 w 1545628"/>
              <a:gd name="connsiteY24" fmla="*/ 2823245 h 2973440"/>
              <a:gd name="connsiteX25" fmla="*/ 36854 w 1545628"/>
              <a:gd name="connsiteY25" fmla="*/ 2898374 h 2973440"/>
              <a:gd name="connsiteX26" fmla="*/ 9569 w 1545628"/>
              <a:gd name="connsiteY26" fmla="*/ 2954157 h 2973440"/>
              <a:gd name="connsiteX27" fmla="*/ 3703 w 1545628"/>
              <a:gd name="connsiteY27" fmla="*/ 2954983 h 2973440"/>
              <a:gd name="connsiteX28" fmla="*/ 14116 w 1545628"/>
              <a:gd name="connsiteY28" fmla="*/ 2972330 h 2973440"/>
              <a:gd name="connsiteX29" fmla="*/ 43 w 1545628"/>
              <a:gd name="connsiteY29" fmla="*/ 2961735 h 2973440"/>
              <a:gd name="connsiteX30" fmla="*/ 9785 w 1545628"/>
              <a:gd name="connsiteY30" fmla="*/ 2956597 h 2973440"/>
              <a:gd name="connsiteX31" fmla="*/ 10012 w 1545628"/>
              <a:gd name="connsiteY31" fmla="*/ 2969987 h 2973440"/>
              <a:gd name="connsiteX32" fmla="*/ 705 w 1545628"/>
              <a:gd name="connsiteY32" fmla="*/ 2950592 h 2973440"/>
              <a:gd name="connsiteX0" fmla="*/ 1513288 w 1545628"/>
              <a:gd name="connsiteY0" fmla="*/ 393718 h 3348809"/>
              <a:gd name="connsiteX1" fmla="*/ 1517544 w 1545628"/>
              <a:gd name="connsiteY1" fmla="*/ 381212 h 3348809"/>
              <a:gd name="connsiteX2" fmla="*/ 1513278 w 1545628"/>
              <a:gd name="connsiteY2" fmla="*/ 404755 h 3348809"/>
              <a:gd name="connsiteX3" fmla="*/ 1514317 w 1545628"/>
              <a:gd name="connsiteY3" fmla="*/ 402138 h 3348809"/>
              <a:gd name="connsiteX4" fmla="*/ 1500702 w 1545628"/>
              <a:gd name="connsiteY4" fmla="*/ 396568 h 3348809"/>
              <a:gd name="connsiteX5" fmla="*/ 1543932 w 1545628"/>
              <a:gd name="connsiteY5" fmla="*/ 408855 h 3348809"/>
              <a:gd name="connsiteX6" fmla="*/ 1535708 w 1545628"/>
              <a:gd name="connsiteY6" fmla="*/ 379742 h 3348809"/>
              <a:gd name="connsiteX7" fmla="*/ 1524546 w 1545628"/>
              <a:gd name="connsiteY7" fmla="*/ 376882 h 3348809"/>
              <a:gd name="connsiteX8" fmla="*/ 1363257 w 1545628"/>
              <a:gd name="connsiteY8" fmla="*/ 1362 h 3348809"/>
              <a:gd name="connsiteX9" fmla="*/ 1510152 w 1545628"/>
              <a:gd name="connsiteY9" fmla="*/ 529387 h 3348809"/>
              <a:gd name="connsiteX10" fmla="*/ 1390943 w 1545628"/>
              <a:gd name="connsiteY10" fmla="*/ 630096 h 3348809"/>
              <a:gd name="connsiteX11" fmla="*/ 1263189 w 1545628"/>
              <a:gd name="connsiteY11" fmla="*/ 817631 h 3348809"/>
              <a:gd name="connsiteX12" fmla="*/ 1116665 w 1545628"/>
              <a:gd name="connsiteY12" fmla="*/ 950153 h 3348809"/>
              <a:gd name="connsiteX13" fmla="*/ 990948 w 1545628"/>
              <a:gd name="connsiteY13" fmla="*/ 950153 h 3348809"/>
              <a:gd name="connsiteX14" fmla="*/ 988603 w 1545628"/>
              <a:gd name="connsiteY14" fmla="*/ 1193352 h 3348809"/>
              <a:gd name="connsiteX15" fmla="*/ 876952 w 1545628"/>
              <a:gd name="connsiteY15" fmla="*/ 1317664 h 3348809"/>
              <a:gd name="connsiteX16" fmla="*/ 736727 w 1545628"/>
              <a:gd name="connsiteY16" fmla="*/ 1489180 h 3348809"/>
              <a:gd name="connsiteX17" fmla="*/ 609691 w 1545628"/>
              <a:gd name="connsiteY17" fmla="*/ 1702914 h 3348809"/>
              <a:gd name="connsiteX18" fmla="*/ 464045 w 1545628"/>
              <a:gd name="connsiteY18" fmla="*/ 1978804 h 3348809"/>
              <a:gd name="connsiteX19" fmla="*/ 246310 w 1545628"/>
              <a:gd name="connsiteY19" fmla="*/ 2325500 h 3348809"/>
              <a:gd name="connsiteX20" fmla="*/ 161913 w 1545628"/>
              <a:gd name="connsiteY20" fmla="*/ 2429215 h 3348809"/>
              <a:gd name="connsiteX21" fmla="*/ 62569 w 1545628"/>
              <a:gd name="connsiteY21" fmla="*/ 2657682 h 3348809"/>
              <a:gd name="connsiteX22" fmla="*/ 25792 w 1545628"/>
              <a:gd name="connsiteY22" fmla="*/ 2843269 h 3348809"/>
              <a:gd name="connsiteX23" fmla="*/ 93339 w 1545628"/>
              <a:gd name="connsiteY23" fmla="*/ 3047476 h 3348809"/>
              <a:gd name="connsiteX24" fmla="*/ 55903 w 1545628"/>
              <a:gd name="connsiteY24" fmla="*/ 3198614 h 3348809"/>
              <a:gd name="connsiteX25" fmla="*/ 36854 w 1545628"/>
              <a:gd name="connsiteY25" fmla="*/ 3273743 h 3348809"/>
              <a:gd name="connsiteX26" fmla="*/ 9569 w 1545628"/>
              <a:gd name="connsiteY26" fmla="*/ 3329526 h 3348809"/>
              <a:gd name="connsiteX27" fmla="*/ 3703 w 1545628"/>
              <a:gd name="connsiteY27" fmla="*/ 3330352 h 3348809"/>
              <a:gd name="connsiteX28" fmla="*/ 14116 w 1545628"/>
              <a:gd name="connsiteY28" fmla="*/ 3347699 h 3348809"/>
              <a:gd name="connsiteX29" fmla="*/ 43 w 1545628"/>
              <a:gd name="connsiteY29" fmla="*/ 3337104 h 3348809"/>
              <a:gd name="connsiteX30" fmla="*/ 9785 w 1545628"/>
              <a:gd name="connsiteY30" fmla="*/ 3331966 h 3348809"/>
              <a:gd name="connsiteX31" fmla="*/ 10012 w 1545628"/>
              <a:gd name="connsiteY31" fmla="*/ 3345356 h 3348809"/>
              <a:gd name="connsiteX32" fmla="*/ 705 w 1545628"/>
              <a:gd name="connsiteY32" fmla="*/ 3325961 h 3348809"/>
              <a:gd name="connsiteX0" fmla="*/ 1513288 w 1545628"/>
              <a:gd name="connsiteY0" fmla="*/ 27362 h 2982453"/>
              <a:gd name="connsiteX1" fmla="*/ 1517544 w 1545628"/>
              <a:gd name="connsiteY1" fmla="*/ 14856 h 2982453"/>
              <a:gd name="connsiteX2" fmla="*/ 1513278 w 1545628"/>
              <a:gd name="connsiteY2" fmla="*/ 38399 h 2982453"/>
              <a:gd name="connsiteX3" fmla="*/ 1514317 w 1545628"/>
              <a:gd name="connsiteY3" fmla="*/ 35782 h 2982453"/>
              <a:gd name="connsiteX4" fmla="*/ 1500702 w 1545628"/>
              <a:gd name="connsiteY4" fmla="*/ 30212 h 2982453"/>
              <a:gd name="connsiteX5" fmla="*/ 1543932 w 1545628"/>
              <a:gd name="connsiteY5" fmla="*/ 42499 h 2982453"/>
              <a:gd name="connsiteX6" fmla="*/ 1535708 w 1545628"/>
              <a:gd name="connsiteY6" fmla="*/ 13386 h 2982453"/>
              <a:gd name="connsiteX7" fmla="*/ 1524546 w 1545628"/>
              <a:gd name="connsiteY7" fmla="*/ 10526 h 2982453"/>
              <a:gd name="connsiteX8" fmla="*/ 1493873 w 1545628"/>
              <a:gd name="connsiteY8" fmla="*/ 11667 h 2982453"/>
              <a:gd name="connsiteX9" fmla="*/ 1510152 w 1545628"/>
              <a:gd name="connsiteY9" fmla="*/ 163031 h 2982453"/>
              <a:gd name="connsiteX10" fmla="*/ 1390943 w 1545628"/>
              <a:gd name="connsiteY10" fmla="*/ 263740 h 2982453"/>
              <a:gd name="connsiteX11" fmla="*/ 1263189 w 1545628"/>
              <a:gd name="connsiteY11" fmla="*/ 451275 h 2982453"/>
              <a:gd name="connsiteX12" fmla="*/ 1116665 w 1545628"/>
              <a:gd name="connsiteY12" fmla="*/ 583797 h 2982453"/>
              <a:gd name="connsiteX13" fmla="*/ 990948 w 1545628"/>
              <a:gd name="connsiteY13" fmla="*/ 583797 h 2982453"/>
              <a:gd name="connsiteX14" fmla="*/ 988603 w 1545628"/>
              <a:gd name="connsiteY14" fmla="*/ 826996 h 2982453"/>
              <a:gd name="connsiteX15" fmla="*/ 876952 w 1545628"/>
              <a:gd name="connsiteY15" fmla="*/ 951308 h 2982453"/>
              <a:gd name="connsiteX16" fmla="*/ 736727 w 1545628"/>
              <a:gd name="connsiteY16" fmla="*/ 1122824 h 2982453"/>
              <a:gd name="connsiteX17" fmla="*/ 609691 w 1545628"/>
              <a:gd name="connsiteY17" fmla="*/ 1336558 h 2982453"/>
              <a:gd name="connsiteX18" fmla="*/ 464045 w 1545628"/>
              <a:gd name="connsiteY18" fmla="*/ 1612448 h 2982453"/>
              <a:gd name="connsiteX19" fmla="*/ 246310 w 1545628"/>
              <a:gd name="connsiteY19" fmla="*/ 1959144 h 2982453"/>
              <a:gd name="connsiteX20" fmla="*/ 161913 w 1545628"/>
              <a:gd name="connsiteY20" fmla="*/ 2062859 h 2982453"/>
              <a:gd name="connsiteX21" fmla="*/ 62569 w 1545628"/>
              <a:gd name="connsiteY21" fmla="*/ 2291326 h 2982453"/>
              <a:gd name="connsiteX22" fmla="*/ 25792 w 1545628"/>
              <a:gd name="connsiteY22" fmla="*/ 2476913 h 2982453"/>
              <a:gd name="connsiteX23" fmla="*/ 93339 w 1545628"/>
              <a:gd name="connsiteY23" fmla="*/ 2681120 h 2982453"/>
              <a:gd name="connsiteX24" fmla="*/ 55903 w 1545628"/>
              <a:gd name="connsiteY24" fmla="*/ 2832258 h 2982453"/>
              <a:gd name="connsiteX25" fmla="*/ 36854 w 1545628"/>
              <a:gd name="connsiteY25" fmla="*/ 2907387 h 2982453"/>
              <a:gd name="connsiteX26" fmla="*/ 9569 w 1545628"/>
              <a:gd name="connsiteY26" fmla="*/ 2963170 h 2982453"/>
              <a:gd name="connsiteX27" fmla="*/ 3703 w 1545628"/>
              <a:gd name="connsiteY27" fmla="*/ 2963996 h 2982453"/>
              <a:gd name="connsiteX28" fmla="*/ 14116 w 1545628"/>
              <a:gd name="connsiteY28" fmla="*/ 2981343 h 2982453"/>
              <a:gd name="connsiteX29" fmla="*/ 43 w 1545628"/>
              <a:gd name="connsiteY29" fmla="*/ 2970748 h 2982453"/>
              <a:gd name="connsiteX30" fmla="*/ 9785 w 1545628"/>
              <a:gd name="connsiteY30" fmla="*/ 2965610 h 2982453"/>
              <a:gd name="connsiteX31" fmla="*/ 10012 w 1545628"/>
              <a:gd name="connsiteY31" fmla="*/ 2979000 h 2982453"/>
              <a:gd name="connsiteX32" fmla="*/ 705 w 1545628"/>
              <a:gd name="connsiteY32" fmla="*/ 2959605 h 2982453"/>
              <a:gd name="connsiteX0" fmla="*/ 1513288 w 1554510"/>
              <a:gd name="connsiteY0" fmla="*/ 439619 h 3394710"/>
              <a:gd name="connsiteX1" fmla="*/ 1517544 w 1554510"/>
              <a:gd name="connsiteY1" fmla="*/ 427113 h 3394710"/>
              <a:gd name="connsiteX2" fmla="*/ 1513278 w 1554510"/>
              <a:gd name="connsiteY2" fmla="*/ 450656 h 3394710"/>
              <a:gd name="connsiteX3" fmla="*/ 1514317 w 1554510"/>
              <a:gd name="connsiteY3" fmla="*/ 448039 h 3394710"/>
              <a:gd name="connsiteX4" fmla="*/ 1500702 w 1554510"/>
              <a:gd name="connsiteY4" fmla="*/ 442469 h 3394710"/>
              <a:gd name="connsiteX5" fmla="*/ 1543932 w 1554510"/>
              <a:gd name="connsiteY5" fmla="*/ 454756 h 3394710"/>
              <a:gd name="connsiteX6" fmla="*/ 1535708 w 1554510"/>
              <a:gd name="connsiteY6" fmla="*/ 425643 h 3394710"/>
              <a:gd name="connsiteX7" fmla="*/ 1347830 w 1554510"/>
              <a:gd name="connsiteY7" fmla="*/ 0 h 3394710"/>
              <a:gd name="connsiteX8" fmla="*/ 1493873 w 1554510"/>
              <a:gd name="connsiteY8" fmla="*/ 423924 h 3394710"/>
              <a:gd name="connsiteX9" fmla="*/ 1510152 w 1554510"/>
              <a:gd name="connsiteY9" fmla="*/ 575288 h 3394710"/>
              <a:gd name="connsiteX10" fmla="*/ 1390943 w 1554510"/>
              <a:gd name="connsiteY10" fmla="*/ 675997 h 3394710"/>
              <a:gd name="connsiteX11" fmla="*/ 1263189 w 1554510"/>
              <a:gd name="connsiteY11" fmla="*/ 863532 h 3394710"/>
              <a:gd name="connsiteX12" fmla="*/ 1116665 w 1554510"/>
              <a:gd name="connsiteY12" fmla="*/ 996054 h 3394710"/>
              <a:gd name="connsiteX13" fmla="*/ 990948 w 1554510"/>
              <a:gd name="connsiteY13" fmla="*/ 996054 h 3394710"/>
              <a:gd name="connsiteX14" fmla="*/ 988603 w 1554510"/>
              <a:gd name="connsiteY14" fmla="*/ 1239253 h 3394710"/>
              <a:gd name="connsiteX15" fmla="*/ 876952 w 1554510"/>
              <a:gd name="connsiteY15" fmla="*/ 1363565 h 3394710"/>
              <a:gd name="connsiteX16" fmla="*/ 736727 w 1554510"/>
              <a:gd name="connsiteY16" fmla="*/ 1535081 h 3394710"/>
              <a:gd name="connsiteX17" fmla="*/ 609691 w 1554510"/>
              <a:gd name="connsiteY17" fmla="*/ 1748815 h 3394710"/>
              <a:gd name="connsiteX18" fmla="*/ 464045 w 1554510"/>
              <a:gd name="connsiteY18" fmla="*/ 2024705 h 3394710"/>
              <a:gd name="connsiteX19" fmla="*/ 246310 w 1554510"/>
              <a:gd name="connsiteY19" fmla="*/ 2371401 h 3394710"/>
              <a:gd name="connsiteX20" fmla="*/ 161913 w 1554510"/>
              <a:gd name="connsiteY20" fmla="*/ 2475116 h 3394710"/>
              <a:gd name="connsiteX21" fmla="*/ 62569 w 1554510"/>
              <a:gd name="connsiteY21" fmla="*/ 2703583 h 3394710"/>
              <a:gd name="connsiteX22" fmla="*/ 25792 w 1554510"/>
              <a:gd name="connsiteY22" fmla="*/ 2889170 h 3394710"/>
              <a:gd name="connsiteX23" fmla="*/ 93339 w 1554510"/>
              <a:gd name="connsiteY23" fmla="*/ 3093377 h 3394710"/>
              <a:gd name="connsiteX24" fmla="*/ 55903 w 1554510"/>
              <a:gd name="connsiteY24" fmla="*/ 3244515 h 3394710"/>
              <a:gd name="connsiteX25" fmla="*/ 36854 w 1554510"/>
              <a:gd name="connsiteY25" fmla="*/ 3319644 h 3394710"/>
              <a:gd name="connsiteX26" fmla="*/ 9569 w 1554510"/>
              <a:gd name="connsiteY26" fmla="*/ 3375427 h 3394710"/>
              <a:gd name="connsiteX27" fmla="*/ 3703 w 1554510"/>
              <a:gd name="connsiteY27" fmla="*/ 3376253 h 3394710"/>
              <a:gd name="connsiteX28" fmla="*/ 14116 w 1554510"/>
              <a:gd name="connsiteY28" fmla="*/ 3393600 h 3394710"/>
              <a:gd name="connsiteX29" fmla="*/ 43 w 1554510"/>
              <a:gd name="connsiteY29" fmla="*/ 3383005 h 3394710"/>
              <a:gd name="connsiteX30" fmla="*/ 9785 w 1554510"/>
              <a:gd name="connsiteY30" fmla="*/ 3377867 h 3394710"/>
              <a:gd name="connsiteX31" fmla="*/ 10012 w 1554510"/>
              <a:gd name="connsiteY31" fmla="*/ 3391257 h 3394710"/>
              <a:gd name="connsiteX32" fmla="*/ 705 w 1554510"/>
              <a:gd name="connsiteY32" fmla="*/ 3371862 h 3394710"/>
              <a:gd name="connsiteX0" fmla="*/ 1513288 w 1566767"/>
              <a:gd name="connsiteY0" fmla="*/ 468973 h 3424064"/>
              <a:gd name="connsiteX1" fmla="*/ 1517544 w 1566767"/>
              <a:gd name="connsiteY1" fmla="*/ 456467 h 3424064"/>
              <a:gd name="connsiteX2" fmla="*/ 1513278 w 1566767"/>
              <a:gd name="connsiteY2" fmla="*/ 480010 h 3424064"/>
              <a:gd name="connsiteX3" fmla="*/ 1514317 w 1566767"/>
              <a:gd name="connsiteY3" fmla="*/ 477393 h 3424064"/>
              <a:gd name="connsiteX4" fmla="*/ 1500702 w 1566767"/>
              <a:gd name="connsiteY4" fmla="*/ 471823 h 3424064"/>
              <a:gd name="connsiteX5" fmla="*/ 1543932 w 1566767"/>
              <a:gd name="connsiteY5" fmla="*/ 484110 h 3424064"/>
              <a:gd name="connsiteX6" fmla="*/ 1090077 w 1566767"/>
              <a:gd name="connsiteY6" fmla="*/ 86023 h 3424064"/>
              <a:gd name="connsiteX7" fmla="*/ 1347830 w 1566767"/>
              <a:gd name="connsiteY7" fmla="*/ 29354 h 3424064"/>
              <a:gd name="connsiteX8" fmla="*/ 1493873 w 1566767"/>
              <a:gd name="connsiteY8" fmla="*/ 453278 h 3424064"/>
              <a:gd name="connsiteX9" fmla="*/ 1510152 w 1566767"/>
              <a:gd name="connsiteY9" fmla="*/ 604642 h 3424064"/>
              <a:gd name="connsiteX10" fmla="*/ 1390943 w 1566767"/>
              <a:gd name="connsiteY10" fmla="*/ 705351 h 3424064"/>
              <a:gd name="connsiteX11" fmla="*/ 1263189 w 1566767"/>
              <a:gd name="connsiteY11" fmla="*/ 892886 h 3424064"/>
              <a:gd name="connsiteX12" fmla="*/ 1116665 w 1566767"/>
              <a:gd name="connsiteY12" fmla="*/ 1025408 h 3424064"/>
              <a:gd name="connsiteX13" fmla="*/ 990948 w 1566767"/>
              <a:gd name="connsiteY13" fmla="*/ 1025408 h 3424064"/>
              <a:gd name="connsiteX14" fmla="*/ 988603 w 1566767"/>
              <a:gd name="connsiteY14" fmla="*/ 1268607 h 3424064"/>
              <a:gd name="connsiteX15" fmla="*/ 876952 w 1566767"/>
              <a:gd name="connsiteY15" fmla="*/ 1392919 h 3424064"/>
              <a:gd name="connsiteX16" fmla="*/ 736727 w 1566767"/>
              <a:gd name="connsiteY16" fmla="*/ 1564435 h 3424064"/>
              <a:gd name="connsiteX17" fmla="*/ 609691 w 1566767"/>
              <a:gd name="connsiteY17" fmla="*/ 1778169 h 3424064"/>
              <a:gd name="connsiteX18" fmla="*/ 464045 w 1566767"/>
              <a:gd name="connsiteY18" fmla="*/ 2054059 h 3424064"/>
              <a:gd name="connsiteX19" fmla="*/ 246310 w 1566767"/>
              <a:gd name="connsiteY19" fmla="*/ 2400755 h 3424064"/>
              <a:gd name="connsiteX20" fmla="*/ 161913 w 1566767"/>
              <a:gd name="connsiteY20" fmla="*/ 2504470 h 3424064"/>
              <a:gd name="connsiteX21" fmla="*/ 62569 w 1566767"/>
              <a:gd name="connsiteY21" fmla="*/ 2732937 h 3424064"/>
              <a:gd name="connsiteX22" fmla="*/ 25792 w 1566767"/>
              <a:gd name="connsiteY22" fmla="*/ 2918524 h 3424064"/>
              <a:gd name="connsiteX23" fmla="*/ 93339 w 1566767"/>
              <a:gd name="connsiteY23" fmla="*/ 3122731 h 3424064"/>
              <a:gd name="connsiteX24" fmla="*/ 55903 w 1566767"/>
              <a:gd name="connsiteY24" fmla="*/ 3273869 h 3424064"/>
              <a:gd name="connsiteX25" fmla="*/ 36854 w 1566767"/>
              <a:gd name="connsiteY25" fmla="*/ 3348998 h 3424064"/>
              <a:gd name="connsiteX26" fmla="*/ 9569 w 1566767"/>
              <a:gd name="connsiteY26" fmla="*/ 3404781 h 3424064"/>
              <a:gd name="connsiteX27" fmla="*/ 3703 w 1566767"/>
              <a:gd name="connsiteY27" fmla="*/ 3405607 h 3424064"/>
              <a:gd name="connsiteX28" fmla="*/ 14116 w 1566767"/>
              <a:gd name="connsiteY28" fmla="*/ 3422954 h 3424064"/>
              <a:gd name="connsiteX29" fmla="*/ 43 w 1566767"/>
              <a:gd name="connsiteY29" fmla="*/ 3412359 h 3424064"/>
              <a:gd name="connsiteX30" fmla="*/ 9785 w 1566767"/>
              <a:gd name="connsiteY30" fmla="*/ 3407221 h 3424064"/>
              <a:gd name="connsiteX31" fmla="*/ 10012 w 1566767"/>
              <a:gd name="connsiteY31" fmla="*/ 3420611 h 3424064"/>
              <a:gd name="connsiteX32" fmla="*/ 705 w 1566767"/>
              <a:gd name="connsiteY32" fmla="*/ 3401216 h 3424064"/>
              <a:gd name="connsiteX0" fmla="*/ 1513288 w 1550162"/>
              <a:gd name="connsiteY0" fmla="*/ 481131 h 3436222"/>
              <a:gd name="connsiteX1" fmla="*/ 1517544 w 1550162"/>
              <a:gd name="connsiteY1" fmla="*/ 468625 h 3436222"/>
              <a:gd name="connsiteX2" fmla="*/ 1513278 w 1550162"/>
              <a:gd name="connsiteY2" fmla="*/ 492168 h 3436222"/>
              <a:gd name="connsiteX3" fmla="*/ 1514317 w 1550162"/>
              <a:gd name="connsiteY3" fmla="*/ 489551 h 3436222"/>
              <a:gd name="connsiteX4" fmla="*/ 1500702 w 1550162"/>
              <a:gd name="connsiteY4" fmla="*/ 483981 h 3436222"/>
              <a:gd name="connsiteX5" fmla="*/ 1543932 w 1550162"/>
              <a:gd name="connsiteY5" fmla="*/ 496268 h 3436222"/>
              <a:gd name="connsiteX6" fmla="*/ 1343626 w 1550162"/>
              <a:gd name="connsiteY6" fmla="*/ 67433 h 3436222"/>
              <a:gd name="connsiteX7" fmla="*/ 1347830 w 1550162"/>
              <a:gd name="connsiteY7" fmla="*/ 41512 h 3436222"/>
              <a:gd name="connsiteX8" fmla="*/ 1493873 w 1550162"/>
              <a:gd name="connsiteY8" fmla="*/ 465436 h 3436222"/>
              <a:gd name="connsiteX9" fmla="*/ 1510152 w 1550162"/>
              <a:gd name="connsiteY9" fmla="*/ 616800 h 3436222"/>
              <a:gd name="connsiteX10" fmla="*/ 1390943 w 1550162"/>
              <a:gd name="connsiteY10" fmla="*/ 717509 h 3436222"/>
              <a:gd name="connsiteX11" fmla="*/ 1263189 w 1550162"/>
              <a:gd name="connsiteY11" fmla="*/ 905044 h 3436222"/>
              <a:gd name="connsiteX12" fmla="*/ 1116665 w 1550162"/>
              <a:gd name="connsiteY12" fmla="*/ 1037566 h 3436222"/>
              <a:gd name="connsiteX13" fmla="*/ 990948 w 1550162"/>
              <a:gd name="connsiteY13" fmla="*/ 1037566 h 3436222"/>
              <a:gd name="connsiteX14" fmla="*/ 988603 w 1550162"/>
              <a:gd name="connsiteY14" fmla="*/ 1280765 h 3436222"/>
              <a:gd name="connsiteX15" fmla="*/ 876952 w 1550162"/>
              <a:gd name="connsiteY15" fmla="*/ 1405077 h 3436222"/>
              <a:gd name="connsiteX16" fmla="*/ 736727 w 1550162"/>
              <a:gd name="connsiteY16" fmla="*/ 1576593 h 3436222"/>
              <a:gd name="connsiteX17" fmla="*/ 609691 w 1550162"/>
              <a:gd name="connsiteY17" fmla="*/ 1790327 h 3436222"/>
              <a:gd name="connsiteX18" fmla="*/ 464045 w 1550162"/>
              <a:gd name="connsiteY18" fmla="*/ 2066217 h 3436222"/>
              <a:gd name="connsiteX19" fmla="*/ 246310 w 1550162"/>
              <a:gd name="connsiteY19" fmla="*/ 2412913 h 3436222"/>
              <a:gd name="connsiteX20" fmla="*/ 161913 w 1550162"/>
              <a:gd name="connsiteY20" fmla="*/ 2516628 h 3436222"/>
              <a:gd name="connsiteX21" fmla="*/ 62569 w 1550162"/>
              <a:gd name="connsiteY21" fmla="*/ 2745095 h 3436222"/>
              <a:gd name="connsiteX22" fmla="*/ 25792 w 1550162"/>
              <a:gd name="connsiteY22" fmla="*/ 2930682 h 3436222"/>
              <a:gd name="connsiteX23" fmla="*/ 93339 w 1550162"/>
              <a:gd name="connsiteY23" fmla="*/ 3134889 h 3436222"/>
              <a:gd name="connsiteX24" fmla="*/ 55903 w 1550162"/>
              <a:gd name="connsiteY24" fmla="*/ 3286027 h 3436222"/>
              <a:gd name="connsiteX25" fmla="*/ 36854 w 1550162"/>
              <a:gd name="connsiteY25" fmla="*/ 3361156 h 3436222"/>
              <a:gd name="connsiteX26" fmla="*/ 9569 w 1550162"/>
              <a:gd name="connsiteY26" fmla="*/ 3416939 h 3436222"/>
              <a:gd name="connsiteX27" fmla="*/ 3703 w 1550162"/>
              <a:gd name="connsiteY27" fmla="*/ 3417765 h 3436222"/>
              <a:gd name="connsiteX28" fmla="*/ 14116 w 1550162"/>
              <a:gd name="connsiteY28" fmla="*/ 3435112 h 3436222"/>
              <a:gd name="connsiteX29" fmla="*/ 43 w 1550162"/>
              <a:gd name="connsiteY29" fmla="*/ 3424517 h 3436222"/>
              <a:gd name="connsiteX30" fmla="*/ 9785 w 1550162"/>
              <a:gd name="connsiteY30" fmla="*/ 3419379 h 3436222"/>
              <a:gd name="connsiteX31" fmla="*/ 10012 w 1550162"/>
              <a:gd name="connsiteY31" fmla="*/ 3432769 h 3436222"/>
              <a:gd name="connsiteX32" fmla="*/ 705 w 1550162"/>
              <a:gd name="connsiteY32" fmla="*/ 3413374 h 3436222"/>
              <a:gd name="connsiteX0" fmla="*/ 1513288 w 1550162"/>
              <a:gd name="connsiteY0" fmla="*/ 413761 h 3368852"/>
              <a:gd name="connsiteX1" fmla="*/ 1517544 w 1550162"/>
              <a:gd name="connsiteY1" fmla="*/ 401255 h 3368852"/>
              <a:gd name="connsiteX2" fmla="*/ 1513278 w 1550162"/>
              <a:gd name="connsiteY2" fmla="*/ 424798 h 3368852"/>
              <a:gd name="connsiteX3" fmla="*/ 1514317 w 1550162"/>
              <a:gd name="connsiteY3" fmla="*/ 422181 h 3368852"/>
              <a:gd name="connsiteX4" fmla="*/ 1500702 w 1550162"/>
              <a:gd name="connsiteY4" fmla="*/ 416611 h 3368852"/>
              <a:gd name="connsiteX5" fmla="*/ 1543932 w 1550162"/>
              <a:gd name="connsiteY5" fmla="*/ 428898 h 3368852"/>
              <a:gd name="connsiteX6" fmla="*/ 1343626 w 1550162"/>
              <a:gd name="connsiteY6" fmla="*/ 63 h 3368852"/>
              <a:gd name="connsiteX7" fmla="*/ 1493873 w 1550162"/>
              <a:gd name="connsiteY7" fmla="*/ 398066 h 3368852"/>
              <a:gd name="connsiteX8" fmla="*/ 1510152 w 1550162"/>
              <a:gd name="connsiteY8" fmla="*/ 549430 h 3368852"/>
              <a:gd name="connsiteX9" fmla="*/ 1390943 w 1550162"/>
              <a:gd name="connsiteY9" fmla="*/ 650139 h 3368852"/>
              <a:gd name="connsiteX10" fmla="*/ 1263189 w 1550162"/>
              <a:gd name="connsiteY10" fmla="*/ 837674 h 3368852"/>
              <a:gd name="connsiteX11" fmla="*/ 1116665 w 1550162"/>
              <a:gd name="connsiteY11" fmla="*/ 970196 h 3368852"/>
              <a:gd name="connsiteX12" fmla="*/ 990948 w 1550162"/>
              <a:gd name="connsiteY12" fmla="*/ 970196 h 3368852"/>
              <a:gd name="connsiteX13" fmla="*/ 988603 w 1550162"/>
              <a:gd name="connsiteY13" fmla="*/ 1213395 h 3368852"/>
              <a:gd name="connsiteX14" fmla="*/ 876952 w 1550162"/>
              <a:gd name="connsiteY14" fmla="*/ 1337707 h 3368852"/>
              <a:gd name="connsiteX15" fmla="*/ 736727 w 1550162"/>
              <a:gd name="connsiteY15" fmla="*/ 1509223 h 3368852"/>
              <a:gd name="connsiteX16" fmla="*/ 609691 w 1550162"/>
              <a:gd name="connsiteY16" fmla="*/ 1722957 h 3368852"/>
              <a:gd name="connsiteX17" fmla="*/ 464045 w 1550162"/>
              <a:gd name="connsiteY17" fmla="*/ 1998847 h 3368852"/>
              <a:gd name="connsiteX18" fmla="*/ 246310 w 1550162"/>
              <a:gd name="connsiteY18" fmla="*/ 2345543 h 3368852"/>
              <a:gd name="connsiteX19" fmla="*/ 161913 w 1550162"/>
              <a:gd name="connsiteY19" fmla="*/ 2449258 h 3368852"/>
              <a:gd name="connsiteX20" fmla="*/ 62569 w 1550162"/>
              <a:gd name="connsiteY20" fmla="*/ 2677725 h 3368852"/>
              <a:gd name="connsiteX21" fmla="*/ 25792 w 1550162"/>
              <a:gd name="connsiteY21" fmla="*/ 2863312 h 3368852"/>
              <a:gd name="connsiteX22" fmla="*/ 93339 w 1550162"/>
              <a:gd name="connsiteY22" fmla="*/ 3067519 h 3368852"/>
              <a:gd name="connsiteX23" fmla="*/ 55903 w 1550162"/>
              <a:gd name="connsiteY23" fmla="*/ 3218657 h 3368852"/>
              <a:gd name="connsiteX24" fmla="*/ 36854 w 1550162"/>
              <a:gd name="connsiteY24" fmla="*/ 3293786 h 3368852"/>
              <a:gd name="connsiteX25" fmla="*/ 9569 w 1550162"/>
              <a:gd name="connsiteY25" fmla="*/ 3349569 h 3368852"/>
              <a:gd name="connsiteX26" fmla="*/ 3703 w 1550162"/>
              <a:gd name="connsiteY26" fmla="*/ 3350395 h 3368852"/>
              <a:gd name="connsiteX27" fmla="*/ 14116 w 1550162"/>
              <a:gd name="connsiteY27" fmla="*/ 3367742 h 3368852"/>
              <a:gd name="connsiteX28" fmla="*/ 43 w 1550162"/>
              <a:gd name="connsiteY28" fmla="*/ 3357147 h 3368852"/>
              <a:gd name="connsiteX29" fmla="*/ 9785 w 1550162"/>
              <a:gd name="connsiteY29" fmla="*/ 3352009 h 3368852"/>
              <a:gd name="connsiteX30" fmla="*/ 10012 w 1550162"/>
              <a:gd name="connsiteY30" fmla="*/ 3365399 h 3368852"/>
              <a:gd name="connsiteX31" fmla="*/ 705 w 1550162"/>
              <a:gd name="connsiteY31" fmla="*/ 3346004 h 3368852"/>
              <a:gd name="connsiteX0" fmla="*/ 1513288 w 1543956"/>
              <a:gd name="connsiteY0" fmla="*/ 20607 h 2975698"/>
              <a:gd name="connsiteX1" fmla="*/ 1517544 w 1543956"/>
              <a:gd name="connsiteY1" fmla="*/ 8101 h 2975698"/>
              <a:gd name="connsiteX2" fmla="*/ 1513278 w 1543956"/>
              <a:gd name="connsiteY2" fmla="*/ 31644 h 2975698"/>
              <a:gd name="connsiteX3" fmla="*/ 1514317 w 1543956"/>
              <a:gd name="connsiteY3" fmla="*/ 29027 h 2975698"/>
              <a:gd name="connsiteX4" fmla="*/ 1500702 w 1543956"/>
              <a:gd name="connsiteY4" fmla="*/ 23457 h 2975698"/>
              <a:gd name="connsiteX5" fmla="*/ 1543932 w 1543956"/>
              <a:gd name="connsiteY5" fmla="*/ 35744 h 2975698"/>
              <a:gd name="connsiteX6" fmla="*/ 1493873 w 1543956"/>
              <a:gd name="connsiteY6" fmla="*/ 4912 h 2975698"/>
              <a:gd name="connsiteX7" fmla="*/ 1510152 w 1543956"/>
              <a:gd name="connsiteY7" fmla="*/ 156276 h 2975698"/>
              <a:gd name="connsiteX8" fmla="*/ 1390943 w 1543956"/>
              <a:gd name="connsiteY8" fmla="*/ 256985 h 2975698"/>
              <a:gd name="connsiteX9" fmla="*/ 1263189 w 1543956"/>
              <a:gd name="connsiteY9" fmla="*/ 444520 h 2975698"/>
              <a:gd name="connsiteX10" fmla="*/ 1116665 w 1543956"/>
              <a:gd name="connsiteY10" fmla="*/ 577042 h 2975698"/>
              <a:gd name="connsiteX11" fmla="*/ 990948 w 1543956"/>
              <a:gd name="connsiteY11" fmla="*/ 577042 h 2975698"/>
              <a:gd name="connsiteX12" fmla="*/ 988603 w 1543956"/>
              <a:gd name="connsiteY12" fmla="*/ 820241 h 2975698"/>
              <a:gd name="connsiteX13" fmla="*/ 876952 w 1543956"/>
              <a:gd name="connsiteY13" fmla="*/ 944553 h 2975698"/>
              <a:gd name="connsiteX14" fmla="*/ 736727 w 1543956"/>
              <a:gd name="connsiteY14" fmla="*/ 1116069 h 2975698"/>
              <a:gd name="connsiteX15" fmla="*/ 609691 w 1543956"/>
              <a:gd name="connsiteY15" fmla="*/ 1329803 h 2975698"/>
              <a:gd name="connsiteX16" fmla="*/ 464045 w 1543956"/>
              <a:gd name="connsiteY16" fmla="*/ 1605693 h 2975698"/>
              <a:gd name="connsiteX17" fmla="*/ 246310 w 1543956"/>
              <a:gd name="connsiteY17" fmla="*/ 1952389 h 2975698"/>
              <a:gd name="connsiteX18" fmla="*/ 161913 w 1543956"/>
              <a:gd name="connsiteY18" fmla="*/ 2056104 h 2975698"/>
              <a:gd name="connsiteX19" fmla="*/ 62569 w 1543956"/>
              <a:gd name="connsiteY19" fmla="*/ 2284571 h 2975698"/>
              <a:gd name="connsiteX20" fmla="*/ 25792 w 1543956"/>
              <a:gd name="connsiteY20" fmla="*/ 2470158 h 2975698"/>
              <a:gd name="connsiteX21" fmla="*/ 93339 w 1543956"/>
              <a:gd name="connsiteY21" fmla="*/ 2674365 h 2975698"/>
              <a:gd name="connsiteX22" fmla="*/ 55903 w 1543956"/>
              <a:gd name="connsiteY22" fmla="*/ 2825503 h 2975698"/>
              <a:gd name="connsiteX23" fmla="*/ 36854 w 1543956"/>
              <a:gd name="connsiteY23" fmla="*/ 2900632 h 2975698"/>
              <a:gd name="connsiteX24" fmla="*/ 9569 w 1543956"/>
              <a:gd name="connsiteY24" fmla="*/ 2956415 h 2975698"/>
              <a:gd name="connsiteX25" fmla="*/ 3703 w 1543956"/>
              <a:gd name="connsiteY25" fmla="*/ 2957241 h 2975698"/>
              <a:gd name="connsiteX26" fmla="*/ 14116 w 1543956"/>
              <a:gd name="connsiteY26" fmla="*/ 2974588 h 2975698"/>
              <a:gd name="connsiteX27" fmla="*/ 43 w 1543956"/>
              <a:gd name="connsiteY27" fmla="*/ 2963993 h 2975698"/>
              <a:gd name="connsiteX28" fmla="*/ 9785 w 1543956"/>
              <a:gd name="connsiteY28" fmla="*/ 2958855 h 2975698"/>
              <a:gd name="connsiteX29" fmla="*/ 10012 w 1543956"/>
              <a:gd name="connsiteY29" fmla="*/ 2972245 h 2975698"/>
              <a:gd name="connsiteX30" fmla="*/ 705 w 1543956"/>
              <a:gd name="connsiteY30" fmla="*/ 2952850 h 2975698"/>
              <a:gd name="connsiteX0" fmla="*/ 1513288 w 1544093"/>
              <a:gd name="connsiteY0" fmla="*/ 12548 h 2967639"/>
              <a:gd name="connsiteX1" fmla="*/ 1517544 w 1544093"/>
              <a:gd name="connsiteY1" fmla="*/ 42 h 2967639"/>
              <a:gd name="connsiteX2" fmla="*/ 1513278 w 1544093"/>
              <a:gd name="connsiteY2" fmla="*/ 23585 h 2967639"/>
              <a:gd name="connsiteX3" fmla="*/ 1514317 w 1544093"/>
              <a:gd name="connsiteY3" fmla="*/ 20968 h 2967639"/>
              <a:gd name="connsiteX4" fmla="*/ 1500702 w 1544093"/>
              <a:gd name="connsiteY4" fmla="*/ 15398 h 2967639"/>
              <a:gd name="connsiteX5" fmla="*/ 1543932 w 1544093"/>
              <a:gd name="connsiteY5" fmla="*/ 27685 h 2967639"/>
              <a:gd name="connsiteX6" fmla="*/ 1510152 w 1544093"/>
              <a:gd name="connsiteY6" fmla="*/ 148217 h 2967639"/>
              <a:gd name="connsiteX7" fmla="*/ 1390943 w 1544093"/>
              <a:gd name="connsiteY7" fmla="*/ 248926 h 2967639"/>
              <a:gd name="connsiteX8" fmla="*/ 1263189 w 1544093"/>
              <a:gd name="connsiteY8" fmla="*/ 436461 h 2967639"/>
              <a:gd name="connsiteX9" fmla="*/ 1116665 w 1544093"/>
              <a:gd name="connsiteY9" fmla="*/ 568983 h 2967639"/>
              <a:gd name="connsiteX10" fmla="*/ 990948 w 1544093"/>
              <a:gd name="connsiteY10" fmla="*/ 568983 h 2967639"/>
              <a:gd name="connsiteX11" fmla="*/ 988603 w 1544093"/>
              <a:gd name="connsiteY11" fmla="*/ 812182 h 2967639"/>
              <a:gd name="connsiteX12" fmla="*/ 876952 w 1544093"/>
              <a:gd name="connsiteY12" fmla="*/ 936494 h 2967639"/>
              <a:gd name="connsiteX13" fmla="*/ 736727 w 1544093"/>
              <a:gd name="connsiteY13" fmla="*/ 1108010 h 2967639"/>
              <a:gd name="connsiteX14" fmla="*/ 609691 w 1544093"/>
              <a:gd name="connsiteY14" fmla="*/ 1321744 h 2967639"/>
              <a:gd name="connsiteX15" fmla="*/ 464045 w 1544093"/>
              <a:gd name="connsiteY15" fmla="*/ 1597634 h 2967639"/>
              <a:gd name="connsiteX16" fmla="*/ 246310 w 1544093"/>
              <a:gd name="connsiteY16" fmla="*/ 1944330 h 2967639"/>
              <a:gd name="connsiteX17" fmla="*/ 161913 w 1544093"/>
              <a:gd name="connsiteY17" fmla="*/ 2048045 h 2967639"/>
              <a:gd name="connsiteX18" fmla="*/ 62569 w 1544093"/>
              <a:gd name="connsiteY18" fmla="*/ 2276512 h 2967639"/>
              <a:gd name="connsiteX19" fmla="*/ 25792 w 1544093"/>
              <a:gd name="connsiteY19" fmla="*/ 2462099 h 2967639"/>
              <a:gd name="connsiteX20" fmla="*/ 93339 w 1544093"/>
              <a:gd name="connsiteY20" fmla="*/ 2666306 h 2967639"/>
              <a:gd name="connsiteX21" fmla="*/ 55903 w 1544093"/>
              <a:gd name="connsiteY21" fmla="*/ 2817444 h 2967639"/>
              <a:gd name="connsiteX22" fmla="*/ 36854 w 1544093"/>
              <a:gd name="connsiteY22" fmla="*/ 2892573 h 2967639"/>
              <a:gd name="connsiteX23" fmla="*/ 9569 w 1544093"/>
              <a:gd name="connsiteY23" fmla="*/ 2948356 h 2967639"/>
              <a:gd name="connsiteX24" fmla="*/ 3703 w 1544093"/>
              <a:gd name="connsiteY24" fmla="*/ 2949182 h 2967639"/>
              <a:gd name="connsiteX25" fmla="*/ 14116 w 1544093"/>
              <a:gd name="connsiteY25" fmla="*/ 2966529 h 2967639"/>
              <a:gd name="connsiteX26" fmla="*/ 43 w 1544093"/>
              <a:gd name="connsiteY26" fmla="*/ 2955934 h 2967639"/>
              <a:gd name="connsiteX27" fmla="*/ 9785 w 1544093"/>
              <a:gd name="connsiteY27" fmla="*/ 2950796 h 2967639"/>
              <a:gd name="connsiteX28" fmla="*/ 10012 w 1544093"/>
              <a:gd name="connsiteY28" fmla="*/ 2964186 h 2967639"/>
              <a:gd name="connsiteX29" fmla="*/ 705 w 1544093"/>
              <a:gd name="connsiteY29" fmla="*/ 2944791 h 2967639"/>
              <a:gd name="connsiteX0" fmla="*/ 1513288 w 1517544"/>
              <a:gd name="connsiteY0" fmla="*/ 12548 h 2967639"/>
              <a:gd name="connsiteX1" fmla="*/ 1517544 w 1517544"/>
              <a:gd name="connsiteY1" fmla="*/ 42 h 2967639"/>
              <a:gd name="connsiteX2" fmla="*/ 1513278 w 1517544"/>
              <a:gd name="connsiteY2" fmla="*/ 23585 h 2967639"/>
              <a:gd name="connsiteX3" fmla="*/ 1514317 w 1517544"/>
              <a:gd name="connsiteY3" fmla="*/ 20968 h 2967639"/>
              <a:gd name="connsiteX4" fmla="*/ 1500702 w 1517544"/>
              <a:gd name="connsiteY4" fmla="*/ 15398 h 2967639"/>
              <a:gd name="connsiteX5" fmla="*/ 1510152 w 1517544"/>
              <a:gd name="connsiteY5" fmla="*/ 148217 h 2967639"/>
              <a:gd name="connsiteX6" fmla="*/ 1390943 w 1517544"/>
              <a:gd name="connsiteY6" fmla="*/ 248926 h 2967639"/>
              <a:gd name="connsiteX7" fmla="*/ 1263189 w 1517544"/>
              <a:gd name="connsiteY7" fmla="*/ 436461 h 2967639"/>
              <a:gd name="connsiteX8" fmla="*/ 1116665 w 1517544"/>
              <a:gd name="connsiteY8" fmla="*/ 568983 h 2967639"/>
              <a:gd name="connsiteX9" fmla="*/ 990948 w 1517544"/>
              <a:gd name="connsiteY9" fmla="*/ 568983 h 2967639"/>
              <a:gd name="connsiteX10" fmla="*/ 988603 w 1517544"/>
              <a:gd name="connsiteY10" fmla="*/ 812182 h 2967639"/>
              <a:gd name="connsiteX11" fmla="*/ 876952 w 1517544"/>
              <a:gd name="connsiteY11" fmla="*/ 936494 h 2967639"/>
              <a:gd name="connsiteX12" fmla="*/ 736727 w 1517544"/>
              <a:gd name="connsiteY12" fmla="*/ 1108010 h 2967639"/>
              <a:gd name="connsiteX13" fmla="*/ 609691 w 1517544"/>
              <a:gd name="connsiteY13" fmla="*/ 1321744 h 2967639"/>
              <a:gd name="connsiteX14" fmla="*/ 464045 w 1517544"/>
              <a:gd name="connsiteY14" fmla="*/ 1597634 h 2967639"/>
              <a:gd name="connsiteX15" fmla="*/ 246310 w 1517544"/>
              <a:gd name="connsiteY15" fmla="*/ 1944330 h 2967639"/>
              <a:gd name="connsiteX16" fmla="*/ 161913 w 1517544"/>
              <a:gd name="connsiteY16" fmla="*/ 2048045 h 2967639"/>
              <a:gd name="connsiteX17" fmla="*/ 62569 w 1517544"/>
              <a:gd name="connsiteY17" fmla="*/ 2276512 h 2967639"/>
              <a:gd name="connsiteX18" fmla="*/ 25792 w 1517544"/>
              <a:gd name="connsiteY18" fmla="*/ 2462099 h 2967639"/>
              <a:gd name="connsiteX19" fmla="*/ 93339 w 1517544"/>
              <a:gd name="connsiteY19" fmla="*/ 2666306 h 2967639"/>
              <a:gd name="connsiteX20" fmla="*/ 55903 w 1517544"/>
              <a:gd name="connsiteY20" fmla="*/ 2817444 h 2967639"/>
              <a:gd name="connsiteX21" fmla="*/ 36854 w 1517544"/>
              <a:gd name="connsiteY21" fmla="*/ 2892573 h 2967639"/>
              <a:gd name="connsiteX22" fmla="*/ 9569 w 1517544"/>
              <a:gd name="connsiteY22" fmla="*/ 2948356 h 2967639"/>
              <a:gd name="connsiteX23" fmla="*/ 3703 w 1517544"/>
              <a:gd name="connsiteY23" fmla="*/ 2949182 h 2967639"/>
              <a:gd name="connsiteX24" fmla="*/ 14116 w 1517544"/>
              <a:gd name="connsiteY24" fmla="*/ 2966529 h 2967639"/>
              <a:gd name="connsiteX25" fmla="*/ 43 w 1517544"/>
              <a:gd name="connsiteY25" fmla="*/ 2955934 h 2967639"/>
              <a:gd name="connsiteX26" fmla="*/ 9785 w 1517544"/>
              <a:gd name="connsiteY26" fmla="*/ 2950796 h 2967639"/>
              <a:gd name="connsiteX27" fmla="*/ 10012 w 1517544"/>
              <a:gd name="connsiteY27" fmla="*/ 2964186 h 2967639"/>
              <a:gd name="connsiteX28" fmla="*/ 705 w 1517544"/>
              <a:gd name="connsiteY28" fmla="*/ 2944791 h 2967639"/>
              <a:gd name="connsiteX0" fmla="*/ 1513288 w 1520369"/>
              <a:gd name="connsiteY0" fmla="*/ 12548 h 2967639"/>
              <a:gd name="connsiteX1" fmla="*/ 1517544 w 1520369"/>
              <a:gd name="connsiteY1" fmla="*/ 42 h 2967639"/>
              <a:gd name="connsiteX2" fmla="*/ 1513278 w 1520369"/>
              <a:gd name="connsiteY2" fmla="*/ 23585 h 2967639"/>
              <a:gd name="connsiteX3" fmla="*/ 1514317 w 1520369"/>
              <a:gd name="connsiteY3" fmla="*/ 20968 h 2967639"/>
              <a:gd name="connsiteX4" fmla="*/ 1510152 w 1520369"/>
              <a:gd name="connsiteY4" fmla="*/ 148217 h 2967639"/>
              <a:gd name="connsiteX5" fmla="*/ 1390943 w 1520369"/>
              <a:gd name="connsiteY5" fmla="*/ 248926 h 2967639"/>
              <a:gd name="connsiteX6" fmla="*/ 1263189 w 1520369"/>
              <a:gd name="connsiteY6" fmla="*/ 436461 h 2967639"/>
              <a:gd name="connsiteX7" fmla="*/ 1116665 w 1520369"/>
              <a:gd name="connsiteY7" fmla="*/ 568983 h 2967639"/>
              <a:gd name="connsiteX8" fmla="*/ 990948 w 1520369"/>
              <a:gd name="connsiteY8" fmla="*/ 568983 h 2967639"/>
              <a:gd name="connsiteX9" fmla="*/ 988603 w 1520369"/>
              <a:gd name="connsiteY9" fmla="*/ 812182 h 2967639"/>
              <a:gd name="connsiteX10" fmla="*/ 876952 w 1520369"/>
              <a:gd name="connsiteY10" fmla="*/ 936494 h 2967639"/>
              <a:gd name="connsiteX11" fmla="*/ 736727 w 1520369"/>
              <a:gd name="connsiteY11" fmla="*/ 1108010 h 2967639"/>
              <a:gd name="connsiteX12" fmla="*/ 609691 w 1520369"/>
              <a:gd name="connsiteY12" fmla="*/ 1321744 h 2967639"/>
              <a:gd name="connsiteX13" fmla="*/ 464045 w 1520369"/>
              <a:gd name="connsiteY13" fmla="*/ 1597634 h 2967639"/>
              <a:gd name="connsiteX14" fmla="*/ 246310 w 1520369"/>
              <a:gd name="connsiteY14" fmla="*/ 1944330 h 2967639"/>
              <a:gd name="connsiteX15" fmla="*/ 161913 w 1520369"/>
              <a:gd name="connsiteY15" fmla="*/ 2048045 h 2967639"/>
              <a:gd name="connsiteX16" fmla="*/ 62569 w 1520369"/>
              <a:gd name="connsiteY16" fmla="*/ 2276512 h 2967639"/>
              <a:gd name="connsiteX17" fmla="*/ 25792 w 1520369"/>
              <a:gd name="connsiteY17" fmla="*/ 2462099 h 2967639"/>
              <a:gd name="connsiteX18" fmla="*/ 93339 w 1520369"/>
              <a:gd name="connsiteY18" fmla="*/ 2666306 h 2967639"/>
              <a:gd name="connsiteX19" fmla="*/ 55903 w 1520369"/>
              <a:gd name="connsiteY19" fmla="*/ 2817444 h 2967639"/>
              <a:gd name="connsiteX20" fmla="*/ 36854 w 1520369"/>
              <a:gd name="connsiteY20" fmla="*/ 2892573 h 2967639"/>
              <a:gd name="connsiteX21" fmla="*/ 9569 w 1520369"/>
              <a:gd name="connsiteY21" fmla="*/ 2948356 h 2967639"/>
              <a:gd name="connsiteX22" fmla="*/ 3703 w 1520369"/>
              <a:gd name="connsiteY22" fmla="*/ 2949182 h 2967639"/>
              <a:gd name="connsiteX23" fmla="*/ 14116 w 1520369"/>
              <a:gd name="connsiteY23" fmla="*/ 2966529 h 2967639"/>
              <a:gd name="connsiteX24" fmla="*/ 43 w 1520369"/>
              <a:gd name="connsiteY24" fmla="*/ 2955934 h 2967639"/>
              <a:gd name="connsiteX25" fmla="*/ 9785 w 1520369"/>
              <a:gd name="connsiteY25" fmla="*/ 2950796 h 2967639"/>
              <a:gd name="connsiteX26" fmla="*/ 10012 w 1520369"/>
              <a:gd name="connsiteY26" fmla="*/ 2964186 h 2967639"/>
              <a:gd name="connsiteX27" fmla="*/ 705 w 1520369"/>
              <a:gd name="connsiteY27" fmla="*/ 2944791 h 2967639"/>
              <a:gd name="connsiteX0" fmla="*/ 1513288 w 1519788"/>
              <a:gd name="connsiteY0" fmla="*/ 12548 h 2967639"/>
              <a:gd name="connsiteX1" fmla="*/ 1517544 w 1519788"/>
              <a:gd name="connsiteY1" fmla="*/ 42 h 2967639"/>
              <a:gd name="connsiteX2" fmla="*/ 1513278 w 1519788"/>
              <a:gd name="connsiteY2" fmla="*/ 23585 h 2967639"/>
              <a:gd name="connsiteX3" fmla="*/ 1510152 w 1519788"/>
              <a:gd name="connsiteY3" fmla="*/ 148217 h 2967639"/>
              <a:gd name="connsiteX4" fmla="*/ 1390943 w 1519788"/>
              <a:gd name="connsiteY4" fmla="*/ 248926 h 2967639"/>
              <a:gd name="connsiteX5" fmla="*/ 1263189 w 1519788"/>
              <a:gd name="connsiteY5" fmla="*/ 436461 h 2967639"/>
              <a:gd name="connsiteX6" fmla="*/ 1116665 w 1519788"/>
              <a:gd name="connsiteY6" fmla="*/ 568983 h 2967639"/>
              <a:gd name="connsiteX7" fmla="*/ 990948 w 1519788"/>
              <a:gd name="connsiteY7" fmla="*/ 568983 h 2967639"/>
              <a:gd name="connsiteX8" fmla="*/ 988603 w 1519788"/>
              <a:gd name="connsiteY8" fmla="*/ 812182 h 2967639"/>
              <a:gd name="connsiteX9" fmla="*/ 876952 w 1519788"/>
              <a:gd name="connsiteY9" fmla="*/ 936494 h 2967639"/>
              <a:gd name="connsiteX10" fmla="*/ 736727 w 1519788"/>
              <a:gd name="connsiteY10" fmla="*/ 1108010 h 2967639"/>
              <a:gd name="connsiteX11" fmla="*/ 609691 w 1519788"/>
              <a:gd name="connsiteY11" fmla="*/ 1321744 h 2967639"/>
              <a:gd name="connsiteX12" fmla="*/ 464045 w 1519788"/>
              <a:gd name="connsiteY12" fmla="*/ 1597634 h 2967639"/>
              <a:gd name="connsiteX13" fmla="*/ 246310 w 1519788"/>
              <a:gd name="connsiteY13" fmla="*/ 1944330 h 2967639"/>
              <a:gd name="connsiteX14" fmla="*/ 161913 w 1519788"/>
              <a:gd name="connsiteY14" fmla="*/ 2048045 h 2967639"/>
              <a:gd name="connsiteX15" fmla="*/ 62569 w 1519788"/>
              <a:gd name="connsiteY15" fmla="*/ 2276512 h 2967639"/>
              <a:gd name="connsiteX16" fmla="*/ 25792 w 1519788"/>
              <a:gd name="connsiteY16" fmla="*/ 2462099 h 2967639"/>
              <a:gd name="connsiteX17" fmla="*/ 93339 w 1519788"/>
              <a:gd name="connsiteY17" fmla="*/ 2666306 h 2967639"/>
              <a:gd name="connsiteX18" fmla="*/ 55903 w 1519788"/>
              <a:gd name="connsiteY18" fmla="*/ 2817444 h 2967639"/>
              <a:gd name="connsiteX19" fmla="*/ 36854 w 1519788"/>
              <a:gd name="connsiteY19" fmla="*/ 2892573 h 2967639"/>
              <a:gd name="connsiteX20" fmla="*/ 9569 w 1519788"/>
              <a:gd name="connsiteY20" fmla="*/ 2948356 h 2967639"/>
              <a:gd name="connsiteX21" fmla="*/ 3703 w 1519788"/>
              <a:gd name="connsiteY21" fmla="*/ 2949182 h 2967639"/>
              <a:gd name="connsiteX22" fmla="*/ 14116 w 1519788"/>
              <a:gd name="connsiteY22" fmla="*/ 2966529 h 2967639"/>
              <a:gd name="connsiteX23" fmla="*/ 43 w 1519788"/>
              <a:gd name="connsiteY23" fmla="*/ 2955934 h 2967639"/>
              <a:gd name="connsiteX24" fmla="*/ 9785 w 1519788"/>
              <a:gd name="connsiteY24" fmla="*/ 2950796 h 2967639"/>
              <a:gd name="connsiteX25" fmla="*/ 10012 w 1519788"/>
              <a:gd name="connsiteY25" fmla="*/ 2964186 h 2967639"/>
              <a:gd name="connsiteX26" fmla="*/ 705 w 1519788"/>
              <a:gd name="connsiteY26" fmla="*/ 2944791 h 2967639"/>
              <a:gd name="connsiteX0" fmla="*/ 1513288 w 1521755"/>
              <a:gd name="connsiteY0" fmla="*/ 16586 h 2971677"/>
              <a:gd name="connsiteX1" fmla="*/ 1517544 w 1521755"/>
              <a:gd name="connsiteY1" fmla="*/ 4080 h 2971677"/>
              <a:gd name="connsiteX2" fmla="*/ 1510152 w 1521755"/>
              <a:gd name="connsiteY2" fmla="*/ 152255 h 2971677"/>
              <a:gd name="connsiteX3" fmla="*/ 1390943 w 1521755"/>
              <a:gd name="connsiteY3" fmla="*/ 252964 h 2971677"/>
              <a:gd name="connsiteX4" fmla="*/ 1263189 w 1521755"/>
              <a:gd name="connsiteY4" fmla="*/ 440499 h 2971677"/>
              <a:gd name="connsiteX5" fmla="*/ 1116665 w 1521755"/>
              <a:gd name="connsiteY5" fmla="*/ 573021 h 2971677"/>
              <a:gd name="connsiteX6" fmla="*/ 990948 w 1521755"/>
              <a:gd name="connsiteY6" fmla="*/ 573021 h 2971677"/>
              <a:gd name="connsiteX7" fmla="*/ 988603 w 1521755"/>
              <a:gd name="connsiteY7" fmla="*/ 816220 h 2971677"/>
              <a:gd name="connsiteX8" fmla="*/ 876952 w 1521755"/>
              <a:gd name="connsiteY8" fmla="*/ 940532 h 2971677"/>
              <a:gd name="connsiteX9" fmla="*/ 736727 w 1521755"/>
              <a:gd name="connsiteY9" fmla="*/ 1112048 h 2971677"/>
              <a:gd name="connsiteX10" fmla="*/ 609691 w 1521755"/>
              <a:gd name="connsiteY10" fmla="*/ 1325782 h 2971677"/>
              <a:gd name="connsiteX11" fmla="*/ 464045 w 1521755"/>
              <a:gd name="connsiteY11" fmla="*/ 1601672 h 2971677"/>
              <a:gd name="connsiteX12" fmla="*/ 246310 w 1521755"/>
              <a:gd name="connsiteY12" fmla="*/ 1948368 h 2971677"/>
              <a:gd name="connsiteX13" fmla="*/ 161913 w 1521755"/>
              <a:gd name="connsiteY13" fmla="*/ 2052083 h 2971677"/>
              <a:gd name="connsiteX14" fmla="*/ 62569 w 1521755"/>
              <a:gd name="connsiteY14" fmla="*/ 2280550 h 2971677"/>
              <a:gd name="connsiteX15" fmla="*/ 25792 w 1521755"/>
              <a:gd name="connsiteY15" fmla="*/ 2466137 h 2971677"/>
              <a:gd name="connsiteX16" fmla="*/ 93339 w 1521755"/>
              <a:gd name="connsiteY16" fmla="*/ 2670344 h 2971677"/>
              <a:gd name="connsiteX17" fmla="*/ 55903 w 1521755"/>
              <a:gd name="connsiteY17" fmla="*/ 2821482 h 2971677"/>
              <a:gd name="connsiteX18" fmla="*/ 36854 w 1521755"/>
              <a:gd name="connsiteY18" fmla="*/ 2896611 h 2971677"/>
              <a:gd name="connsiteX19" fmla="*/ 9569 w 1521755"/>
              <a:gd name="connsiteY19" fmla="*/ 2952394 h 2971677"/>
              <a:gd name="connsiteX20" fmla="*/ 3703 w 1521755"/>
              <a:gd name="connsiteY20" fmla="*/ 2953220 h 2971677"/>
              <a:gd name="connsiteX21" fmla="*/ 14116 w 1521755"/>
              <a:gd name="connsiteY21" fmla="*/ 2970567 h 2971677"/>
              <a:gd name="connsiteX22" fmla="*/ 43 w 1521755"/>
              <a:gd name="connsiteY22" fmla="*/ 2959972 h 2971677"/>
              <a:gd name="connsiteX23" fmla="*/ 9785 w 1521755"/>
              <a:gd name="connsiteY23" fmla="*/ 2954834 h 2971677"/>
              <a:gd name="connsiteX24" fmla="*/ 10012 w 1521755"/>
              <a:gd name="connsiteY24" fmla="*/ 2968224 h 2971677"/>
              <a:gd name="connsiteX25" fmla="*/ 705 w 1521755"/>
              <a:gd name="connsiteY25" fmla="*/ 2948829 h 2971677"/>
              <a:gd name="connsiteX0" fmla="*/ 1513288 w 1519937"/>
              <a:gd name="connsiteY0" fmla="*/ 0 h 2955091"/>
              <a:gd name="connsiteX1" fmla="*/ 1510152 w 1519937"/>
              <a:gd name="connsiteY1" fmla="*/ 135669 h 2955091"/>
              <a:gd name="connsiteX2" fmla="*/ 1390943 w 1519937"/>
              <a:gd name="connsiteY2" fmla="*/ 236378 h 2955091"/>
              <a:gd name="connsiteX3" fmla="*/ 1263189 w 1519937"/>
              <a:gd name="connsiteY3" fmla="*/ 423913 h 2955091"/>
              <a:gd name="connsiteX4" fmla="*/ 1116665 w 1519937"/>
              <a:gd name="connsiteY4" fmla="*/ 556435 h 2955091"/>
              <a:gd name="connsiteX5" fmla="*/ 990948 w 1519937"/>
              <a:gd name="connsiteY5" fmla="*/ 556435 h 2955091"/>
              <a:gd name="connsiteX6" fmla="*/ 988603 w 1519937"/>
              <a:gd name="connsiteY6" fmla="*/ 799634 h 2955091"/>
              <a:gd name="connsiteX7" fmla="*/ 876952 w 1519937"/>
              <a:gd name="connsiteY7" fmla="*/ 923946 h 2955091"/>
              <a:gd name="connsiteX8" fmla="*/ 736727 w 1519937"/>
              <a:gd name="connsiteY8" fmla="*/ 1095462 h 2955091"/>
              <a:gd name="connsiteX9" fmla="*/ 609691 w 1519937"/>
              <a:gd name="connsiteY9" fmla="*/ 1309196 h 2955091"/>
              <a:gd name="connsiteX10" fmla="*/ 464045 w 1519937"/>
              <a:gd name="connsiteY10" fmla="*/ 1585086 h 2955091"/>
              <a:gd name="connsiteX11" fmla="*/ 246310 w 1519937"/>
              <a:gd name="connsiteY11" fmla="*/ 1931782 h 2955091"/>
              <a:gd name="connsiteX12" fmla="*/ 161913 w 1519937"/>
              <a:gd name="connsiteY12" fmla="*/ 2035497 h 2955091"/>
              <a:gd name="connsiteX13" fmla="*/ 62569 w 1519937"/>
              <a:gd name="connsiteY13" fmla="*/ 2263964 h 2955091"/>
              <a:gd name="connsiteX14" fmla="*/ 25792 w 1519937"/>
              <a:gd name="connsiteY14" fmla="*/ 2449551 h 2955091"/>
              <a:gd name="connsiteX15" fmla="*/ 93339 w 1519937"/>
              <a:gd name="connsiteY15" fmla="*/ 2653758 h 2955091"/>
              <a:gd name="connsiteX16" fmla="*/ 55903 w 1519937"/>
              <a:gd name="connsiteY16" fmla="*/ 2804896 h 2955091"/>
              <a:gd name="connsiteX17" fmla="*/ 36854 w 1519937"/>
              <a:gd name="connsiteY17" fmla="*/ 2880025 h 2955091"/>
              <a:gd name="connsiteX18" fmla="*/ 9569 w 1519937"/>
              <a:gd name="connsiteY18" fmla="*/ 2935808 h 2955091"/>
              <a:gd name="connsiteX19" fmla="*/ 3703 w 1519937"/>
              <a:gd name="connsiteY19" fmla="*/ 2936634 h 2955091"/>
              <a:gd name="connsiteX20" fmla="*/ 14116 w 1519937"/>
              <a:gd name="connsiteY20" fmla="*/ 2953981 h 2955091"/>
              <a:gd name="connsiteX21" fmla="*/ 43 w 1519937"/>
              <a:gd name="connsiteY21" fmla="*/ 2943386 h 2955091"/>
              <a:gd name="connsiteX22" fmla="*/ 9785 w 1519937"/>
              <a:gd name="connsiteY22" fmla="*/ 2938248 h 2955091"/>
              <a:gd name="connsiteX23" fmla="*/ 10012 w 1519937"/>
              <a:gd name="connsiteY23" fmla="*/ 2951638 h 2955091"/>
              <a:gd name="connsiteX24" fmla="*/ 705 w 1519937"/>
              <a:gd name="connsiteY24" fmla="*/ 2932243 h 2955091"/>
              <a:gd name="connsiteX0" fmla="*/ 1428771 w 1510474"/>
              <a:gd name="connsiteY0" fmla="*/ 0 h 3277943"/>
              <a:gd name="connsiteX1" fmla="*/ 1510152 w 1510474"/>
              <a:gd name="connsiteY1" fmla="*/ 458521 h 3277943"/>
              <a:gd name="connsiteX2" fmla="*/ 1390943 w 1510474"/>
              <a:gd name="connsiteY2" fmla="*/ 559230 h 3277943"/>
              <a:gd name="connsiteX3" fmla="*/ 1263189 w 1510474"/>
              <a:gd name="connsiteY3" fmla="*/ 746765 h 3277943"/>
              <a:gd name="connsiteX4" fmla="*/ 1116665 w 1510474"/>
              <a:gd name="connsiteY4" fmla="*/ 879287 h 3277943"/>
              <a:gd name="connsiteX5" fmla="*/ 990948 w 1510474"/>
              <a:gd name="connsiteY5" fmla="*/ 879287 h 3277943"/>
              <a:gd name="connsiteX6" fmla="*/ 988603 w 1510474"/>
              <a:gd name="connsiteY6" fmla="*/ 1122486 h 3277943"/>
              <a:gd name="connsiteX7" fmla="*/ 876952 w 1510474"/>
              <a:gd name="connsiteY7" fmla="*/ 1246798 h 3277943"/>
              <a:gd name="connsiteX8" fmla="*/ 736727 w 1510474"/>
              <a:gd name="connsiteY8" fmla="*/ 1418314 h 3277943"/>
              <a:gd name="connsiteX9" fmla="*/ 609691 w 1510474"/>
              <a:gd name="connsiteY9" fmla="*/ 1632048 h 3277943"/>
              <a:gd name="connsiteX10" fmla="*/ 464045 w 1510474"/>
              <a:gd name="connsiteY10" fmla="*/ 1907938 h 3277943"/>
              <a:gd name="connsiteX11" fmla="*/ 246310 w 1510474"/>
              <a:gd name="connsiteY11" fmla="*/ 2254634 h 3277943"/>
              <a:gd name="connsiteX12" fmla="*/ 161913 w 1510474"/>
              <a:gd name="connsiteY12" fmla="*/ 2358349 h 3277943"/>
              <a:gd name="connsiteX13" fmla="*/ 62569 w 1510474"/>
              <a:gd name="connsiteY13" fmla="*/ 2586816 h 3277943"/>
              <a:gd name="connsiteX14" fmla="*/ 25792 w 1510474"/>
              <a:gd name="connsiteY14" fmla="*/ 2772403 h 3277943"/>
              <a:gd name="connsiteX15" fmla="*/ 93339 w 1510474"/>
              <a:gd name="connsiteY15" fmla="*/ 2976610 h 3277943"/>
              <a:gd name="connsiteX16" fmla="*/ 55903 w 1510474"/>
              <a:gd name="connsiteY16" fmla="*/ 3127748 h 3277943"/>
              <a:gd name="connsiteX17" fmla="*/ 36854 w 1510474"/>
              <a:gd name="connsiteY17" fmla="*/ 3202877 h 3277943"/>
              <a:gd name="connsiteX18" fmla="*/ 9569 w 1510474"/>
              <a:gd name="connsiteY18" fmla="*/ 3258660 h 3277943"/>
              <a:gd name="connsiteX19" fmla="*/ 3703 w 1510474"/>
              <a:gd name="connsiteY19" fmla="*/ 3259486 h 3277943"/>
              <a:gd name="connsiteX20" fmla="*/ 14116 w 1510474"/>
              <a:gd name="connsiteY20" fmla="*/ 3276833 h 3277943"/>
              <a:gd name="connsiteX21" fmla="*/ 43 w 1510474"/>
              <a:gd name="connsiteY21" fmla="*/ 3266238 h 3277943"/>
              <a:gd name="connsiteX22" fmla="*/ 9785 w 1510474"/>
              <a:gd name="connsiteY22" fmla="*/ 3261100 h 3277943"/>
              <a:gd name="connsiteX23" fmla="*/ 10012 w 1510474"/>
              <a:gd name="connsiteY23" fmla="*/ 3274490 h 3277943"/>
              <a:gd name="connsiteX24" fmla="*/ 705 w 1510474"/>
              <a:gd name="connsiteY24" fmla="*/ 3255095 h 3277943"/>
              <a:gd name="connsiteX0" fmla="*/ 1413404 w 1510253"/>
              <a:gd name="connsiteY0" fmla="*/ 0 h 3339439"/>
              <a:gd name="connsiteX1" fmla="*/ 1510152 w 1510253"/>
              <a:gd name="connsiteY1" fmla="*/ 520017 h 3339439"/>
              <a:gd name="connsiteX2" fmla="*/ 1390943 w 1510253"/>
              <a:gd name="connsiteY2" fmla="*/ 620726 h 3339439"/>
              <a:gd name="connsiteX3" fmla="*/ 1263189 w 1510253"/>
              <a:gd name="connsiteY3" fmla="*/ 808261 h 3339439"/>
              <a:gd name="connsiteX4" fmla="*/ 1116665 w 1510253"/>
              <a:gd name="connsiteY4" fmla="*/ 940783 h 3339439"/>
              <a:gd name="connsiteX5" fmla="*/ 990948 w 1510253"/>
              <a:gd name="connsiteY5" fmla="*/ 940783 h 3339439"/>
              <a:gd name="connsiteX6" fmla="*/ 988603 w 1510253"/>
              <a:gd name="connsiteY6" fmla="*/ 1183982 h 3339439"/>
              <a:gd name="connsiteX7" fmla="*/ 876952 w 1510253"/>
              <a:gd name="connsiteY7" fmla="*/ 1308294 h 3339439"/>
              <a:gd name="connsiteX8" fmla="*/ 736727 w 1510253"/>
              <a:gd name="connsiteY8" fmla="*/ 1479810 h 3339439"/>
              <a:gd name="connsiteX9" fmla="*/ 609691 w 1510253"/>
              <a:gd name="connsiteY9" fmla="*/ 1693544 h 3339439"/>
              <a:gd name="connsiteX10" fmla="*/ 464045 w 1510253"/>
              <a:gd name="connsiteY10" fmla="*/ 1969434 h 3339439"/>
              <a:gd name="connsiteX11" fmla="*/ 246310 w 1510253"/>
              <a:gd name="connsiteY11" fmla="*/ 2316130 h 3339439"/>
              <a:gd name="connsiteX12" fmla="*/ 161913 w 1510253"/>
              <a:gd name="connsiteY12" fmla="*/ 2419845 h 3339439"/>
              <a:gd name="connsiteX13" fmla="*/ 62569 w 1510253"/>
              <a:gd name="connsiteY13" fmla="*/ 2648312 h 3339439"/>
              <a:gd name="connsiteX14" fmla="*/ 25792 w 1510253"/>
              <a:gd name="connsiteY14" fmla="*/ 2833899 h 3339439"/>
              <a:gd name="connsiteX15" fmla="*/ 93339 w 1510253"/>
              <a:gd name="connsiteY15" fmla="*/ 3038106 h 3339439"/>
              <a:gd name="connsiteX16" fmla="*/ 55903 w 1510253"/>
              <a:gd name="connsiteY16" fmla="*/ 3189244 h 3339439"/>
              <a:gd name="connsiteX17" fmla="*/ 36854 w 1510253"/>
              <a:gd name="connsiteY17" fmla="*/ 3264373 h 3339439"/>
              <a:gd name="connsiteX18" fmla="*/ 9569 w 1510253"/>
              <a:gd name="connsiteY18" fmla="*/ 3320156 h 3339439"/>
              <a:gd name="connsiteX19" fmla="*/ 3703 w 1510253"/>
              <a:gd name="connsiteY19" fmla="*/ 3320982 h 3339439"/>
              <a:gd name="connsiteX20" fmla="*/ 14116 w 1510253"/>
              <a:gd name="connsiteY20" fmla="*/ 3338329 h 3339439"/>
              <a:gd name="connsiteX21" fmla="*/ 43 w 1510253"/>
              <a:gd name="connsiteY21" fmla="*/ 3327734 h 3339439"/>
              <a:gd name="connsiteX22" fmla="*/ 9785 w 1510253"/>
              <a:gd name="connsiteY22" fmla="*/ 3322596 h 3339439"/>
              <a:gd name="connsiteX23" fmla="*/ 10012 w 1510253"/>
              <a:gd name="connsiteY23" fmla="*/ 3335986 h 3339439"/>
              <a:gd name="connsiteX24" fmla="*/ 705 w 1510253"/>
              <a:gd name="connsiteY24" fmla="*/ 3316591 h 3339439"/>
              <a:gd name="connsiteX0" fmla="*/ 1413404 w 1510485"/>
              <a:gd name="connsiteY0" fmla="*/ 47402 h 3386841"/>
              <a:gd name="connsiteX1" fmla="*/ 1426218 w 1510485"/>
              <a:gd name="connsiteY1" fmla="*/ 36180 h 3386841"/>
              <a:gd name="connsiteX2" fmla="*/ 1510152 w 1510485"/>
              <a:gd name="connsiteY2" fmla="*/ 567419 h 3386841"/>
              <a:gd name="connsiteX3" fmla="*/ 1390943 w 1510485"/>
              <a:gd name="connsiteY3" fmla="*/ 668128 h 3386841"/>
              <a:gd name="connsiteX4" fmla="*/ 1263189 w 1510485"/>
              <a:gd name="connsiteY4" fmla="*/ 855663 h 3386841"/>
              <a:gd name="connsiteX5" fmla="*/ 1116665 w 1510485"/>
              <a:gd name="connsiteY5" fmla="*/ 988185 h 3386841"/>
              <a:gd name="connsiteX6" fmla="*/ 990948 w 1510485"/>
              <a:gd name="connsiteY6" fmla="*/ 988185 h 3386841"/>
              <a:gd name="connsiteX7" fmla="*/ 988603 w 1510485"/>
              <a:gd name="connsiteY7" fmla="*/ 1231384 h 3386841"/>
              <a:gd name="connsiteX8" fmla="*/ 876952 w 1510485"/>
              <a:gd name="connsiteY8" fmla="*/ 1355696 h 3386841"/>
              <a:gd name="connsiteX9" fmla="*/ 736727 w 1510485"/>
              <a:gd name="connsiteY9" fmla="*/ 1527212 h 3386841"/>
              <a:gd name="connsiteX10" fmla="*/ 609691 w 1510485"/>
              <a:gd name="connsiteY10" fmla="*/ 1740946 h 3386841"/>
              <a:gd name="connsiteX11" fmla="*/ 464045 w 1510485"/>
              <a:gd name="connsiteY11" fmla="*/ 2016836 h 3386841"/>
              <a:gd name="connsiteX12" fmla="*/ 246310 w 1510485"/>
              <a:gd name="connsiteY12" fmla="*/ 2363532 h 3386841"/>
              <a:gd name="connsiteX13" fmla="*/ 161913 w 1510485"/>
              <a:gd name="connsiteY13" fmla="*/ 2467247 h 3386841"/>
              <a:gd name="connsiteX14" fmla="*/ 62569 w 1510485"/>
              <a:gd name="connsiteY14" fmla="*/ 2695714 h 3386841"/>
              <a:gd name="connsiteX15" fmla="*/ 25792 w 1510485"/>
              <a:gd name="connsiteY15" fmla="*/ 2881301 h 3386841"/>
              <a:gd name="connsiteX16" fmla="*/ 93339 w 1510485"/>
              <a:gd name="connsiteY16" fmla="*/ 3085508 h 3386841"/>
              <a:gd name="connsiteX17" fmla="*/ 55903 w 1510485"/>
              <a:gd name="connsiteY17" fmla="*/ 3236646 h 3386841"/>
              <a:gd name="connsiteX18" fmla="*/ 36854 w 1510485"/>
              <a:gd name="connsiteY18" fmla="*/ 3311775 h 3386841"/>
              <a:gd name="connsiteX19" fmla="*/ 9569 w 1510485"/>
              <a:gd name="connsiteY19" fmla="*/ 3367558 h 3386841"/>
              <a:gd name="connsiteX20" fmla="*/ 3703 w 1510485"/>
              <a:gd name="connsiteY20" fmla="*/ 3368384 h 3386841"/>
              <a:gd name="connsiteX21" fmla="*/ 14116 w 1510485"/>
              <a:gd name="connsiteY21" fmla="*/ 3385731 h 3386841"/>
              <a:gd name="connsiteX22" fmla="*/ 43 w 1510485"/>
              <a:gd name="connsiteY22" fmla="*/ 3375136 h 3386841"/>
              <a:gd name="connsiteX23" fmla="*/ 9785 w 1510485"/>
              <a:gd name="connsiteY23" fmla="*/ 3369998 h 3386841"/>
              <a:gd name="connsiteX24" fmla="*/ 10012 w 1510485"/>
              <a:gd name="connsiteY24" fmla="*/ 3383388 h 3386841"/>
              <a:gd name="connsiteX25" fmla="*/ 705 w 1510485"/>
              <a:gd name="connsiteY25" fmla="*/ 3363993 h 3386841"/>
              <a:gd name="connsiteX0" fmla="*/ 1413404 w 1520014"/>
              <a:gd name="connsiteY0" fmla="*/ 30492 h 3369931"/>
              <a:gd name="connsiteX1" fmla="*/ 1118886 w 1520014"/>
              <a:gd name="connsiteY1" fmla="*/ 42331 h 3369931"/>
              <a:gd name="connsiteX2" fmla="*/ 1510152 w 1520014"/>
              <a:gd name="connsiteY2" fmla="*/ 550509 h 3369931"/>
              <a:gd name="connsiteX3" fmla="*/ 1390943 w 1520014"/>
              <a:gd name="connsiteY3" fmla="*/ 651218 h 3369931"/>
              <a:gd name="connsiteX4" fmla="*/ 1263189 w 1520014"/>
              <a:gd name="connsiteY4" fmla="*/ 838753 h 3369931"/>
              <a:gd name="connsiteX5" fmla="*/ 1116665 w 1520014"/>
              <a:gd name="connsiteY5" fmla="*/ 971275 h 3369931"/>
              <a:gd name="connsiteX6" fmla="*/ 990948 w 1520014"/>
              <a:gd name="connsiteY6" fmla="*/ 971275 h 3369931"/>
              <a:gd name="connsiteX7" fmla="*/ 988603 w 1520014"/>
              <a:gd name="connsiteY7" fmla="*/ 1214474 h 3369931"/>
              <a:gd name="connsiteX8" fmla="*/ 876952 w 1520014"/>
              <a:gd name="connsiteY8" fmla="*/ 1338786 h 3369931"/>
              <a:gd name="connsiteX9" fmla="*/ 736727 w 1520014"/>
              <a:gd name="connsiteY9" fmla="*/ 1510302 h 3369931"/>
              <a:gd name="connsiteX10" fmla="*/ 609691 w 1520014"/>
              <a:gd name="connsiteY10" fmla="*/ 1724036 h 3369931"/>
              <a:gd name="connsiteX11" fmla="*/ 464045 w 1520014"/>
              <a:gd name="connsiteY11" fmla="*/ 1999926 h 3369931"/>
              <a:gd name="connsiteX12" fmla="*/ 246310 w 1520014"/>
              <a:gd name="connsiteY12" fmla="*/ 2346622 h 3369931"/>
              <a:gd name="connsiteX13" fmla="*/ 161913 w 1520014"/>
              <a:gd name="connsiteY13" fmla="*/ 2450337 h 3369931"/>
              <a:gd name="connsiteX14" fmla="*/ 62569 w 1520014"/>
              <a:gd name="connsiteY14" fmla="*/ 2678804 h 3369931"/>
              <a:gd name="connsiteX15" fmla="*/ 25792 w 1520014"/>
              <a:gd name="connsiteY15" fmla="*/ 2864391 h 3369931"/>
              <a:gd name="connsiteX16" fmla="*/ 93339 w 1520014"/>
              <a:gd name="connsiteY16" fmla="*/ 3068598 h 3369931"/>
              <a:gd name="connsiteX17" fmla="*/ 55903 w 1520014"/>
              <a:gd name="connsiteY17" fmla="*/ 3219736 h 3369931"/>
              <a:gd name="connsiteX18" fmla="*/ 36854 w 1520014"/>
              <a:gd name="connsiteY18" fmla="*/ 3294865 h 3369931"/>
              <a:gd name="connsiteX19" fmla="*/ 9569 w 1520014"/>
              <a:gd name="connsiteY19" fmla="*/ 3350648 h 3369931"/>
              <a:gd name="connsiteX20" fmla="*/ 3703 w 1520014"/>
              <a:gd name="connsiteY20" fmla="*/ 3351474 h 3369931"/>
              <a:gd name="connsiteX21" fmla="*/ 14116 w 1520014"/>
              <a:gd name="connsiteY21" fmla="*/ 3368821 h 3369931"/>
              <a:gd name="connsiteX22" fmla="*/ 43 w 1520014"/>
              <a:gd name="connsiteY22" fmla="*/ 3358226 h 3369931"/>
              <a:gd name="connsiteX23" fmla="*/ 9785 w 1520014"/>
              <a:gd name="connsiteY23" fmla="*/ 3353088 h 3369931"/>
              <a:gd name="connsiteX24" fmla="*/ 10012 w 1520014"/>
              <a:gd name="connsiteY24" fmla="*/ 3366478 h 3369931"/>
              <a:gd name="connsiteX25" fmla="*/ 705 w 1520014"/>
              <a:gd name="connsiteY25" fmla="*/ 3347083 h 3369931"/>
              <a:gd name="connsiteX0" fmla="*/ 1413404 w 1512383"/>
              <a:gd name="connsiteY0" fmla="*/ 72 h 3339511"/>
              <a:gd name="connsiteX1" fmla="*/ 1464634 w 1512383"/>
              <a:gd name="connsiteY1" fmla="*/ 119528 h 3339511"/>
              <a:gd name="connsiteX2" fmla="*/ 1510152 w 1512383"/>
              <a:gd name="connsiteY2" fmla="*/ 520089 h 3339511"/>
              <a:gd name="connsiteX3" fmla="*/ 1390943 w 1512383"/>
              <a:gd name="connsiteY3" fmla="*/ 620798 h 3339511"/>
              <a:gd name="connsiteX4" fmla="*/ 1263189 w 1512383"/>
              <a:gd name="connsiteY4" fmla="*/ 808333 h 3339511"/>
              <a:gd name="connsiteX5" fmla="*/ 1116665 w 1512383"/>
              <a:gd name="connsiteY5" fmla="*/ 940855 h 3339511"/>
              <a:gd name="connsiteX6" fmla="*/ 990948 w 1512383"/>
              <a:gd name="connsiteY6" fmla="*/ 940855 h 3339511"/>
              <a:gd name="connsiteX7" fmla="*/ 988603 w 1512383"/>
              <a:gd name="connsiteY7" fmla="*/ 1184054 h 3339511"/>
              <a:gd name="connsiteX8" fmla="*/ 876952 w 1512383"/>
              <a:gd name="connsiteY8" fmla="*/ 1308366 h 3339511"/>
              <a:gd name="connsiteX9" fmla="*/ 736727 w 1512383"/>
              <a:gd name="connsiteY9" fmla="*/ 1479882 h 3339511"/>
              <a:gd name="connsiteX10" fmla="*/ 609691 w 1512383"/>
              <a:gd name="connsiteY10" fmla="*/ 1693616 h 3339511"/>
              <a:gd name="connsiteX11" fmla="*/ 464045 w 1512383"/>
              <a:gd name="connsiteY11" fmla="*/ 1969506 h 3339511"/>
              <a:gd name="connsiteX12" fmla="*/ 246310 w 1512383"/>
              <a:gd name="connsiteY12" fmla="*/ 2316202 h 3339511"/>
              <a:gd name="connsiteX13" fmla="*/ 161913 w 1512383"/>
              <a:gd name="connsiteY13" fmla="*/ 2419917 h 3339511"/>
              <a:gd name="connsiteX14" fmla="*/ 62569 w 1512383"/>
              <a:gd name="connsiteY14" fmla="*/ 2648384 h 3339511"/>
              <a:gd name="connsiteX15" fmla="*/ 25792 w 1512383"/>
              <a:gd name="connsiteY15" fmla="*/ 2833971 h 3339511"/>
              <a:gd name="connsiteX16" fmla="*/ 93339 w 1512383"/>
              <a:gd name="connsiteY16" fmla="*/ 3038178 h 3339511"/>
              <a:gd name="connsiteX17" fmla="*/ 55903 w 1512383"/>
              <a:gd name="connsiteY17" fmla="*/ 3189316 h 3339511"/>
              <a:gd name="connsiteX18" fmla="*/ 36854 w 1512383"/>
              <a:gd name="connsiteY18" fmla="*/ 3264445 h 3339511"/>
              <a:gd name="connsiteX19" fmla="*/ 9569 w 1512383"/>
              <a:gd name="connsiteY19" fmla="*/ 3320228 h 3339511"/>
              <a:gd name="connsiteX20" fmla="*/ 3703 w 1512383"/>
              <a:gd name="connsiteY20" fmla="*/ 3321054 h 3339511"/>
              <a:gd name="connsiteX21" fmla="*/ 14116 w 1512383"/>
              <a:gd name="connsiteY21" fmla="*/ 3338401 h 3339511"/>
              <a:gd name="connsiteX22" fmla="*/ 43 w 1512383"/>
              <a:gd name="connsiteY22" fmla="*/ 3327806 h 3339511"/>
              <a:gd name="connsiteX23" fmla="*/ 9785 w 1512383"/>
              <a:gd name="connsiteY23" fmla="*/ 3322668 h 3339511"/>
              <a:gd name="connsiteX24" fmla="*/ 10012 w 1512383"/>
              <a:gd name="connsiteY24" fmla="*/ 3336058 h 3339511"/>
              <a:gd name="connsiteX25" fmla="*/ 705 w 1512383"/>
              <a:gd name="connsiteY25" fmla="*/ 3316663 h 3339511"/>
              <a:gd name="connsiteX0" fmla="*/ 1067656 w 1512383"/>
              <a:gd name="connsiteY0" fmla="*/ 72 h 3339511"/>
              <a:gd name="connsiteX1" fmla="*/ 1464634 w 1512383"/>
              <a:gd name="connsiteY1" fmla="*/ 119528 h 3339511"/>
              <a:gd name="connsiteX2" fmla="*/ 1510152 w 1512383"/>
              <a:gd name="connsiteY2" fmla="*/ 520089 h 3339511"/>
              <a:gd name="connsiteX3" fmla="*/ 1390943 w 1512383"/>
              <a:gd name="connsiteY3" fmla="*/ 620798 h 3339511"/>
              <a:gd name="connsiteX4" fmla="*/ 1263189 w 1512383"/>
              <a:gd name="connsiteY4" fmla="*/ 808333 h 3339511"/>
              <a:gd name="connsiteX5" fmla="*/ 1116665 w 1512383"/>
              <a:gd name="connsiteY5" fmla="*/ 940855 h 3339511"/>
              <a:gd name="connsiteX6" fmla="*/ 990948 w 1512383"/>
              <a:gd name="connsiteY6" fmla="*/ 940855 h 3339511"/>
              <a:gd name="connsiteX7" fmla="*/ 988603 w 1512383"/>
              <a:gd name="connsiteY7" fmla="*/ 1184054 h 3339511"/>
              <a:gd name="connsiteX8" fmla="*/ 876952 w 1512383"/>
              <a:gd name="connsiteY8" fmla="*/ 1308366 h 3339511"/>
              <a:gd name="connsiteX9" fmla="*/ 736727 w 1512383"/>
              <a:gd name="connsiteY9" fmla="*/ 1479882 h 3339511"/>
              <a:gd name="connsiteX10" fmla="*/ 609691 w 1512383"/>
              <a:gd name="connsiteY10" fmla="*/ 1693616 h 3339511"/>
              <a:gd name="connsiteX11" fmla="*/ 464045 w 1512383"/>
              <a:gd name="connsiteY11" fmla="*/ 1969506 h 3339511"/>
              <a:gd name="connsiteX12" fmla="*/ 246310 w 1512383"/>
              <a:gd name="connsiteY12" fmla="*/ 2316202 h 3339511"/>
              <a:gd name="connsiteX13" fmla="*/ 161913 w 1512383"/>
              <a:gd name="connsiteY13" fmla="*/ 2419917 h 3339511"/>
              <a:gd name="connsiteX14" fmla="*/ 62569 w 1512383"/>
              <a:gd name="connsiteY14" fmla="*/ 2648384 h 3339511"/>
              <a:gd name="connsiteX15" fmla="*/ 25792 w 1512383"/>
              <a:gd name="connsiteY15" fmla="*/ 2833971 h 3339511"/>
              <a:gd name="connsiteX16" fmla="*/ 93339 w 1512383"/>
              <a:gd name="connsiteY16" fmla="*/ 3038178 h 3339511"/>
              <a:gd name="connsiteX17" fmla="*/ 55903 w 1512383"/>
              <a:gd name="connsiteY17" fmla="*/ 3189316 h 3339511"/>
              <a:gd name="connsiteX18" fmla="*/ 36854 w 1512383"/>
              <a:gd name="connsiteY18" fmla="*/ 3264445 h 3339511"/>
              <a:gd name="connsiteX19" fmla="*/ 9569 w 1512383"/>
              <a:gd name="connsiteY19" fmla="*/ 3320228 h 3339511"/>
              <a:gd name="connsiteX20" fmla="*/ 3703 w 1512383"/>
              <a:gd name="connsiteY20" fmla="*/ 3321054 h 3339511"/>
              <a:gd name="connsiteX21" fmla="*/ 14116 w 1512383"/>
              <a:gd name="connsiteY21" fmla="*/ 3338401 h 3339511"/>
              <a:gd name="connsiteX22" fmla="*/ 43 w 1512383"/>
              <a:gd name="connsiteY22" fmla="*/ 3327806 h 3339511"/>
              <a:gd name="connsiteX23" fmla="*/ 9785 w 1512383"/>
              <a:gd name="connsiteY23" fmla="*/ 3322668 h 3339511"/>
              <a:gd name="connsiteX24" fmla="*/ 10012 w 1512383"/>
              <a:gd name="connsiteY24" fmla="*/ 3336058 h 3339511"/>
              <a:gd name="connsiteX25" fmla="*/ 705 w 1512383"/>
              <a:gd name="connsiteY25" fmla="*/ 3316663 h 3339511"/>
              <a:gd name="connsiteX0" fmla="*/ 1067656 w 1510950"/>
              <a:gd name="connsiteY0" fmla="*/ 1518 h 3340957"/>
              <a:gd name="connsiteX1" fmla="*/ 1441585 w 1510950"/>
              <a:gd name="connsiteY1" fmla="*/ 74853 h 3340957"/>
              <a:gd name="connsiteX2" fmla="*/ 1510152 w 1510950"/>
              <a:gd name="connsiteY2" fmla="*/ 521535 h 3340957"/>
              <a:gd name="connsiteX3" fmla="*/ 1390943 w 1510950"/>
              <a:gd name="connsiteY3" fmla="*/ 622244 h 3340957"/>
              <a:gd name="connsiteX4" fmla="*/ 1263189 w 1510950"/>
              <a:gd name="connsiteY4" fmla="*/ 809779 h 3340957"/>
              <a:gd name="connsiteX5" fmla="*/ 1116665 w 1510950"/>
              <a:gd name="connsiteY5" fmla="*/ 942301 h 3340957"/>
              <a:gd name="connsiteX6" fmla="*/ 990948 w 1510950"/>
              <a:gd name="connsiteY6" fmla="*/ 942301 h 3340957"/>
              <a:gd name="connsiteX7" fmla="*/ 988603 w 1510950"/>
              <a:gd name="connsiteY7" fmla="*/ 1185500 h 3340957"/>
              <a:gd name="connsiteX8" fmla="*/ 876952 w 1510950"/>
              <a:gd name="connsiteY8" fmla="*/ 1309812 h 3340957"/>
              <a:gd name="connsiteX9" fmla="*/ 736727 w 1510950"/>
              <a:gd name="connsiteY9" fmla="*/ 1481328 h 3340957"/>
              <a:gd name="connsiteX10" fmla="*/ 609691 w 1510950"/>
              <a:gd name="connsiteY10" fmla="*/ 1695062 h 3340957"/>
              <a:gd name="connsiteX11" fmla="*/ 464045 w 1510950"/>
              <a:gd name="connsiteY11" fmla="*/ 1970952 h 3340957"/>
              <a:gd name="connsiteX12" fmla="*/ 246310 w 1510950"/>
              <a:gd name="connsiteY12" fmla="*/ 2317648 h 3340957"/>
              <a:gd name="connsiteX13" fmla="*/ 161913 w 1510950"/>
              <a:gd name="connsiteY13" fmla="*/ 2421363 h 3340957"/>
              <a:gd name="connsiteX14" fmla="*/ 62569 w 1510950"/>
              <a:gd name="connsiteY14" fmla="*/ 2649830 h 3340957"/>
              <a:gd name="connsiteX15" fmla="*/ 25792 w 1510950"/>
              <a:gd name="connsiteY15" fmla="*/ 2835417 h 3340957"/>
              <a:gd name="connsiteX16" fmla="*/ 93339 w 1510950"/>
              <a:gd name="connsiteY16" fmla="*/ 3039624 h 3340957"/>
              <a:gd name="connsiteX17" fmla="*/ 55903 w 1510950"/>
              <a:gd name="connsiteY17" fmla="*/ 3190762 h 3340957"/>
              <a:gd name="connsiteX18" fmla="*/ 36854 w 1510950"/>
              <a:gd name="connsiteY18" fmla="*/ 3265891 h 3340957"/>
              <a:gd name="connsiteX19" fmla="*/ 9569 w 1510950"/>
              <a:gd name="connsiteY19" fmla="*/ 3321674 h 3340957"/>
              <a:gd name="connsiteX20" fmla="*/ 3703 w 1510950"/>
              <a:gd name="connsiteY20" fmla="*/ 3322500 h 3340957"/>
              <a:gd name="connsiteX21" fmla="*/ 14116 w 1510950"/>
              <a:gd name="connsiteY21" fmla="*/ 3339847 h 3340957"/>
              <a:gd name="connsiteX22" fmla="*/ 43 w 1510950"/>
              <a:gd name="connsiteY22" fmla="*/ 3329252 h 3340957"/>
              <a:gd name="connsiteX23" fmla="*/ 9785 w 1510950"/>
              <a:gd name="connsiteY23" fmla="*/ 3324114 h 3340957"/>
              <a:gd name="connsiteX24" fmla="*/ 10012 w 1510950"/>
              <a:gd name="connsiteY24" fmla="*/ 3337504 h 3340957"/>
              <a:gd name="connsiteX25" fmla="*/ 705 w 1510950"/>
              <a:gd name="connsiteY25" fmla="*/ 3318109 h 33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0950" h="3340957">
                <a:moveTo>
                  <a:pt x="1067656" y="1518"/>
                </a:moveTo>
                <a:cubicBezTo>
                  <a:pt x="1069792" y="-352"/>
                  <a:pt x="1425460" y="-11817"/>
                  <a:pt x="1441585" y="74853"/>
                </a:cubicBezTo>
                <a:cubicBezTo>
                  <a:pt x="1457710" y="161523"/>
                  <a:pt x="1518592" y="430303"/>
                  <a:pt x="1510152" y="521535"/>
                </a:cubicBezTo>
                <a:cubicBezTo>
                  <a:pt x="1501712" y="612767"/>
                  <a:pt x="1432103" y="574203"/>
                  <a:pt x="1390943" y="622244"/>
                </a:cubicBezTo>
                <a:cubicBezTo>
                  <a:pt x="1349783" y="670285"/>
                  <a:pt x="1308902" y="756436"/>
                  <a:pt x="1263189" y="809779"/>
                </a:cubicBezTo>
                <a:cubicBezTo>
                  <a:pt x="1217476" y="863122"/>
                  <a:pt x="1162039" y="920214"/>
                  <a:pt x="1116665" y="942301"/>
                </a:cubicBezTo>
                <a:cubicBezTo>
                  <a:pt x="1071292" y="964388"/>
                  <a:pt x="1012292" y="901768"/>
                  <a:pt x="990948" y="942301"/>
                </a:cubicBezTo>
                <a:cubicBezTo>
                  <a:pt x="969604" y="982834"/>
                  <a:pt x="1007602" y="1124248"/>
                  <a:pt x="988603" y="1185500"/>
                </a:cubicBezTo>
                <a:cubicBezTo>
                  <a:pt x="969604" y="1246752"/>
                  <a:pt x="918931" y="1260507"/>
                  <a:pt x="876952" y="1309812"/>
                </a:cubicBezTo>
                <a:cubicBezTo>
                  <a:pt x="834973" y="1359117"/>
                  <a:pt x="781270" y="1417120"/>
                  <a:pt x="736727" y="1481328"/>
                </a:cubicBezTo>
                <a:cubicBezTo>
                  <a:pt x="692184" y="1545536"/>
                  <a:pt x="655138" y="1613458"/>
                  <a:pt x="609691" y="1695062"/>
                </a:cubicBezTo>
                <a:cubicBezTo>
                  <a:pt x="564244" y="1776666"/>
                  <a:pt x="524609" y="1867188"/>
                  <a:pt x="464045" y="1970952"/>
                </a:cubicBezTo>
                <a:cubicBezTo>
                  <a:pt x="403482" y="2074716"/>
                  <a:pt x="296665" y="2242579"/>
                  <a:pt x="246310" y="2317648"/>
                </a:cubicBezTo>
                <a:cubicBezTo>
                  <a:pt x="195955" y="2392717"/>
                  <a:pt x="192537" y="2365999"/>
                  <a:pt x="161913" y="2421363"/>
                </a:cubicBezTo>
                <a:cubicBezTo>
                  <a:pt x="131290" y="2476727"/>
                  <a:pt x="85256" y="2580821"/>
                  <a:pt x="62569" y="2649830"/>
                </a:cubicBezTo>
                <a:cubicBezTo>
                  <a:pt x="39882" y="2718839"/>
                  <a:pt x="20664" y="2770451"/>
                  <a:pt x="25792" y="2835417"/>
                </a:cubicBezTo>
                <a:cubicBezTo>
                  <a:pt x="30920" y="2900383"/>
                  <a:pt x="88321" y="2980400"/>
                  <a:pt x="93339" y="3039624"/>
                </a:cubicBezTo>
                <a:cubicBezTo>
                  <a:pt x="98358" y="3098848"/>
                  <a:pt x="65317" y="3153051"/>
                  <a:pt x="55903" y="3190762"/>
                </a:cubicBezTo>
                <a:cubicBezTo>
                  <a:pt x="46489" y="3228473"/>
                  <a:pt x="44576" y="3244072"/>
                  <a:pt x="36854" y="3265891"/>
                </a:cubicBezTo>
                <a:cubicBezTo>
                  <a:pt x="29132" y="3287710"/>
                  <a:pt x="11914" y="3302917"/>
                  <a:pt x="9569" y="3321674"/>
                </a:cubicBezTo>
                <a:cubicBezTo>
                  <a:pt x="7224" y="3340431"/>
                  <a:pt x="2945" y="3319471"/>
                  <a:pt x="3703" y="3322500"/>
                </a:cubicBezTo>
                <a:cubicBezTo>
                  <a:pt x="4461" y="3325529"/>
                  <a:pt x="14726" y="3338722"/>
                  <a:pt x="14116" y="3339847"/>
                </a:cubicBezTo>
                <a:cubicBezTo>
                  <a:pt x="13506" y="3340972"/>
                  <a:pt x="765" y="3331874"/>
                  <a:pt x="43" y="3329252"/>
                </a:cubicBezTo>
                <a:cubicBezTo>
                  <a:pt x="-679" y="3326630"/>
                  <a:pt x="8124" y="3322739"/>
                  <a:pt x="9785" y="3324114"/>
                </a:cubicBezTo>
                <a:cubicBezTo>
                  <a:pt x="11446" y="3325489"/>
                  <a:pt x="14701" y="3323436"/>
                  <a:pt x="10012" y="3337504"/>
                </a:cubicBezTo>
                <a:cubicBezTo>
                  <a:pt x="5323" y="3351572"/>
                  <a:pt x="5394" y="3318109"/>
                  <a:pt x="705" y="3318109"/>
                </a:cubicBezTo>
              </a:path>
            </a:pathLst>
          </a:custGeom>
          <a:ln w="25400">
            <a:solidFill>
              <a:srgbClr val="CC00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1651066" y="3201234"/>
            <a:ext cx="2644775" cy="3463925"/>
          </a:xfrm>
          <a:custGeom>
            <a:avLst/>
            <a:gdLst>
              <a:gd name="connsiteX0" fmla="*/ 2644726 w 2644726"/>
              <a:gd name="connsiteY0" fmla="*/ 0 h 3462997"/>
              <a:gd name="connsiteX1" fmla="*/ 2588455 w 2644726"/>
              <a:gd name="connsiteY1" fmla="*/ 112541 h 3462997"/>
              <a:gd name="connsiteX2" fmla="*/ 2447778 w 2644726"/>
              <a:gd name="connsiteY2" fmla="*/ 168812 h 3462997"/>
              <a:gd name="connsiteX3" fmla="*/ 2264898 w 2644726"/>
              <a:gd name="connsiteY3" fmla="*/ 211015 h 3462997"/>
              <a:gd name="connsiteX4" fmla="*/ 2208628 w 2644726"/>
              <a:gd name="connsiteY4" fmla="*/ 267286 h 3462997"/>
              <a:gd name="connsiteX5" fmla="*/ 2053883 w 2644726"/>
              <a:gd name="connsiteY5" fmla="*/ 309489 h 3462997"/>
              <a:gd name="connsiteX6" fmla="*/ 1927274 w 2644726"/>
              <a:gd name="connsiteY6" fmla="*/ 506437 h 3462997"/>
              <a:gd name="connsiteX7" fmla="*/ 1885071 w 2644726"/>
              <a:gd name="connsiteY7" fmla="*/ 562708 h 3462997"/>
              <a:gd name="connsiteX8" fmla="*/ 1814732 w 2644726"/>
              <a:gd name="connsiteY8" fmla="*/ 506437 h 3462997"/>
              <a:gd name="connsiteX9" fmla="*/ 1561514 w 2644726"/>
              <a:gd name="connsiteY9" fmla="*/ 520504 h 3462997"/>
              <a:gd name="connsiteX10" fmla="*/ 1406769 w 2644726"/>
              <a:gd name="connsiteY10" fmla="*/ 633046 h 3462997"/>
              <a:gd name="connsiteX11" fmla="*/ 1322363 w 2644726"/>
              <a:gd name="connsiteY11" fmla="*/ 759655 h 3462997"/>
              <a:gd name="connsiteX12" fmla="*/ 1280160 w 2644726"/>
              <a:gd name="connsiteY12" fmla="*/ 787791 h 3462997"/>
              <a:gd name="connsiteX13" fmla="*/ 1153551 w 2644726"/>
              <a:gd name="connsiteY13" fmla="*/ 815926 h 3462997"/>
              <a:gd name="connsiteX14" fmla="*/ 1055077 w 2644726"/>
              <a:gd name="connsiteY14" fmla="*/ 829994 h 3462997"/>
              <a:gd name="connsiteX15" fmla="*/ 984738 w 2644726"/>
              <a:gd name="connsiteY15" fmla="*/ 858129 h 3462997"/>
              <a:gd name="connsiteX16" fmla="*/ 815926 w 2644726"/>
              <a:gd name="connsiteY16" fmla="*/ 956603 h 3462997"/>
              <a:gd name="connsiteX17" fmla="*/ 703385 w 2644726"/>
              <a:gd name="connsiteY17" fmla="*/ 970671 h 3462997"/>
              <a:gd name="connsiteX18" fmla="*/ 604911 w 2644726"/>
              <a:gd name="connsiteY18" fmla="*/ 998806 h 3462997"/>
              <a:gd name="connsiteX19" fmla="*/ 422031 w 2644726"/>
              <a:gd name="connsiteY19" fmla="*/ 1041009 h 3462997"/>
              <a:gd name="connsiteX20" fmla="*/ 323557 w 2644726"/>
              <a:gd name="connsiteY20" fmla="*/ 1195754 h 3462997"/>
              <a:gd name="connsiteX21" fmla="*/ 281354 w 2644726"/>
              <a:gd name="connsiteY21" fmla="*/ 1406769 h 3462997"/>
              <a:gd name="connsiteX22" fmla="*/ 309489 w 2644726"/>
              <a:gd name="connsiteY22" fmla="*/ 1561514 h 3462997"/>
              <a:gd name="connsiteX23" fmla="*/ 295422 w 2644726"/>
              <a:gd name="connsiteY23" fmla="*/ 1744394 h 3462997"/>
              <a:gd name="connsiteX24" fmla="*/ 351692 w 2644726"/>
              <a:gd name="connsiteY24" fmla="*/ 1842868 h 3462997"/>
              <a:gd name="connsiteX25" fmla="*/ 422031 w 2644726"/>
              <a:gd name="connsiteY25" fmla="*/ 1913206 h 3462997"/>
              <a:gd name="connsiteX26" fmla="*/ 450166 w 2644726"/>
              <a:gd name="connsiteY26" fmla="*/ 2053883 h 3462997"/>
              <a:gd name="connsiteX27" fmla="*/ 478302 w 2644726"/>
              <a:gd name="connsiteY27" fmla="*/ 2152357 h 3462997"/>
              <a:gd name="connsiteX28" fmla="*/ 436098 w 2644726"/>
              <a:gd name="connsiteY28" fmla="*/ 2250831 h 3462997"/>
              <a:gd name="connsiteX29" fmla="*/ 365760 w 2644726"/>
              <a:gd name="connsiteY29" fmla="*/ 2349304 h 3462997"/>
              <a:gd name="connsiteX30" fmla="*/ 295422 w 2644726"/>
              <a:gd name="connsiteY30" fmla="*/ 2363372 h 3462997"/>
              <a:gd name="connsiteX31" fmla="*/ 253218 w 2644726"/>
              <a:gd name="connsiteY31" fmla="*/ 2433711 h 3462997"/>
              <a:gd name="connsiteX32" fmla="*/ 253218 w 2644726"/>
              <a:gd name="connsiteY32" fmla="*/ 2560320 h 3462997"/>
              <a:gd name="connsiteX33" fmla="*/ 295422 w 2644726"/>
              <a:gd name="connsiteY33" fmla="*/ 2686929 h 3462997"/>
              <a:gd name="connsiteX34" fmla="*/ 267286 w 2644726"/>
              <a:gd name="connsiteY34" fmla="*/ 2827606 h 3462997"/>
              <a:gd name="connsiteX35" fmla="*/ 267286 w 2644726"/>
              <a:gd name="connsiteY35" fmla="*/ 2912012 h 3462997"/>
              <a:gd name="connsiteX36" fmla="*/ 225083 w 2644726"/>
              <a:gd name="connsiteY36" fmla="*/ 3024554 h 3462997"/>
              <a:gd name="connsiteX37" fmla="*/ 196948 w 2644726"/>
              <a:gd name="connsiteY37" fmla="*/ 3123028 h 3462997"/>
              <a:gd name="connsiteX38" fmla="*/ 154745 w 2644726"/>
              <a:gd name="connsiteY38" fmla="*/ 3165231 h 3462997"/>
              <a:gd name="connsiteX39" fmla="*/ 98474 w 2644726"/>
              <a:gd name="connsiteY39" fmla="*/ 3277772 h 3462997"/>
              <a:gd name="connsiteX40" fmla="*/ 84406 w 2644726"/>
              <a:gd name="connsiteY40" fmla="*/ 3362178 h 3462997"/>
              <a:gd name="connsiteX41" fmla="*/ 42203 w 2644726"/>
              <a:gd name="connsiteY41" fmla="*/ 3432517 h 3462997"/>
              <a:gd name="connsiteX42" fmla="*/ 42203 w 2644726"/>
              <a:gd name="connsiteY42" fmla="*/ 3460652 h 3462997"/>
              <a:gd name="connsiteX43" fmla="*/ 14068 w 2644726"/>
              <a:gd name="connsiteY43" fmla="*/ 3446584 h 3462997"/>
              <a:gd name="connsiteX44" fmla="*/ 0 w 2644726"/>
              <a:gd name="connsiteY44" fmla="*/ 3446584 h 346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44726" h="3462997">
                <a:moveTo>
                  <a:pt x="2644726" y="0"/>
                </a:moveTo>
                <a:cubicBezTo>
                  <a:pt x="2633003" y="42203"/>
                  <a:pt x="2621280" y="84406"/>
                  <a:pt x="2588455" y="112541"/>
                </a:cubicBezTo>
                <a:cubicBezTo>
                  <a:pt x="2555630" y="140676"/>
                  <a:pt x="2501704" y="152400"/>
                  <a:pt x="2447778" y="168812"/>
                </a:cubicBezTo>
                <a:cubicBezTo>
                  <a:pt x="2393852" y="185224"/>
                  <a:pt x="2304756" y="194603"/>
                  <a:pt x="2264898" y="211015"/>
                </a:cubicBezTo>
                <a:cubicBezTo>
                  <a:pt x="2225040" y="227427"/>
                  <a:pt x="2243797" y="250874"/>
                  <a:pt x="2208628" y="267286"/>
                </a:cubicBezTo>
                <a:cubicBezTo>
                  <a:pt x="2173459" y="283698"/>
                  <a:pt x="2100775" y="269631"/>
                  <a:pt x="2053883" y="309489"/>
                </a:cubicBezTo>
                <a:cubicBezTo>
                  <a:pt x="2006991" y="349347"/>
                  <a:pt x="1955409" y="464234"/>
                  <a:pt x="1927274" y="506437"/>
                </a:cubicBezTo>
                <a:cubicBezTo>
                  <a:pt x="1899139" y="548640"/>
                  <a:pt x="1903828" y="562708"/>
                  <a:pt x="1885071" y="562708"/>
                </a:cubicBezTo>
                <a:cubicBezTo>
                  <a:pt x="1866314" y="562708"/>
                  <a:pt x="1868658" y="513471"/>
                  <a:pt x="1814732" y="506437"/>
                </a:cubicBezTo>
                <a:cubicBezTo>
                  <a:pt x="1760806" y="499403"/>
                  <a:pt x="1629508" y="499403"/>
                  <a:pt x="1561514" y="520504"/>
                </a:cubicBezTo>
                <a:cubicBezTo>
                  <a:pt x="1493520" y="541605"/>
                  <a:pt x="1446627" y="593188"/>
                  <a:pt x="1406769" y="633046"/>
                </a:cubicBezTo>
                <a:cubicBezTo>
                  <a:pt x="1366911" y="672904"/>
                  <a:pt x="1343465" y="733864"/>
                  <a:pt x="1322363" y="759655"/>
                </a:cubicBezTo>
                <a:cubicBezTo>
                  <a:pt x="1301261" y="785446"/>
                  <a:pt x="1308295" y="778412"/>
                  <a:pt x="1280160" y="787791"/>
                </a:cubicBezTo>
                <a:cubicBezTo>
                  <a:pt x="1252025" y="797170"/>
                  <a:pt x="1191065" y="808892"/>
                  <a:pt x="1153551" y="815926"/>
                </a:cubicBezTo>
                <a:cubicBezTo>
                  <a:pt x="1116037" y="822960"/>
                  <a:pt x="1083212" y="822960"/>
                  <a:pt x="1055077" y="829994"/>
                </a:cubicBezTo>
                <a:cubicBezTo>
                  <a:pt x="1026942" y="837028"/>
                  <a:pt x="1024597" y="837028"/>
                  <a:pt x="984738" y="858129"/>
                </a:cubicBezTo>
                <a:cubicBezTo>
                  <a:pt x="944880" y="879231"/>
                  <a:pt x="862818" y="937846"/>
                  <a:pt x="815926" y="956603"/>
                </a:cubicBezTo>
                <a:cubicBezTo>
                  <a:pt x="769034" y="975360"/>
                  <a:pt x="738554" y="963637"/>
                  <a:pt x="703385" y="970671"/>
                </a:cubicBezTo>
                <a:cubicBezTo>
                  <a:pt x="668216" y="977705"/>
                  <a:pt x="651803" y="987083"/>
                  <a:pt x="604911" y="998806"/>
                </a:cubicBezTo>
                <a:cubicBezTo>
                  <a:pt x="558019" y="1010529"/>
                  <a:pt x="468923" y="1008184"/>
                  <a:pt x="422031" y="1041009"/>
                </a:cubicBezTo>
                <a:cubicBezTo>
                  <a:pt x="375139" y="1073834"/>
                  <a:pt x="347003" y="1134794"/>
                  <a:pt x="323557" y="1195754"/>
                </a:cubicBezTo>
                <a:cubicBezTo>
                  <a:pt x="300111" y="1256714"/>
                  <a:pt x="283699" y="1345809"/>
                  <a:pt x="281354" y="1406769"/>
                </a:cubicBezTo>
                <a:cubicBezTo>
                  <a:pt x="279009" y="1467729"/>
                  <a:pt x="307144" y="1505243"/>
                  <a:pt x="309489" y="1561514"/>
                </a:cubicBezTo>
                <a:cubicBezTo>
                  <a:pt x="311834" y="1617785"/>
                  <a:pt x="288388" y="1697502"/>
                  <a:pt x="295422" y="1744394"/>
                </a:cubicBezTo>
                <a:cubicBezTo>
                  <a:pt x="302456" y="1791286"/>
                  <a:pt x="330590" y="1814733"/>
                  <a:pt x="351692" y="1842868"/>
                </a:cubicBezTo>
                <a:cubicBezTo>
                  <a:pt x="372794" y="1871003"/>
                  <a:pt x="405619" y="1878037"/>
                  <a:pt x="422031" y="1913206"/>
                </a:cubicBezTo>
                <a:cubicBezTo>
                  <a:pt x="438443" y="1948375"/>
                  <a:pt x="440787" y="2014024"/>
                  <a:pt x="450166" y="2053883"/>
                </a:cubicBezTo>
                <a:cubicBezTo>
                  <a:pt x="459545" y="2093742"/>
                  <a:pt x="480647" y="2119532"/>
                  <a:pt x="478302" y="2152357"/>
                </a:cubicBezTo>
                <a:cubicBezTo>
                  <a:pt x="475957" y="2185182"/>
                  <a:pt x="454855" y="2218007"/>
                  <a:pt x="436098" y="2250831"/>
                </a:cubicBezTo>
                <a:cubicBezTo>
                  <a:pt x="417341" y="2283655"/>
                  <a:pt x="389206" y="2330547"/>
                  <a:pt x="365760" y="2349304"/>
                </a:cubicBezTo>
                <a:cubicBezTo>
                  <a:pt x="342314" y="2368061"/>
                  <a:pt x="314179" y="2349304"/>
                  <a:pt x="295422" y="2363372"/>
                </a:cubicBezTo>
                <a:cubicBezTo>
                  <a:pt x="276665" y="2377440"/>
                  <a:pt x="260252" y="2400886"/>
                  <a:pt x="253218" y="2433711"/>
                </a:cubicBezTo>
                <a:cubicBezTo>
                  <a:pt x="246184" y="2466536"/>
                  <a:pt x="246184" y="2518117"/>
                  <a:pt x="253218" y="2560320"/>
                </a:cubicBezTo>
                <a:cubicBezTo>
                  <a:pt x="260252" y="2602523"/>
                  <a:pt x="293077" y="2642381"/>
                  <a:pt x="295422" y="2686929"/>
                </a:cubicBezTo>
                <a:cubicBezTo>
                  <a:pt x="297767" y="2731477"/>
                  <a:pt x="271975" y="2790092"/>
                  <a:pt x="267286" y="2827606"/>
                </a:cubicBezTo>
                <a:cubicBezTo>
                  <a:pt x="262597" y="2865120"/>
                  <a:pt x="274320" y="2879187"/>
                  <a:pt x="267286" y="2912012"/>
                </a:cubicBezTo>
                <a:cubicBezTo>
                  <a:pt x="260252" y="2944837"/>
                  <a:pt x="236806" y="2989385"/>
                  <a:pt x="225083" y="3024554"/>
                </a:cubicBezTo>
                <a:cubicBezTo>
                  <a:pt x="213360" y="3059723"/>
                  <a:pt x="208671" y="3099582"/>
                  <a:pt x="196948" y="3123028"/>
                </a:cubicBezTo>
                <a:cubicBezTo>
                  <a:pt x="185225" y="3146474"/>
                  <a:pt x="171157" y="3139440"/>
                  <a:pt x="154745" y="3165231"/>
                </a:cubicBezTo>
                <a:cubicBezTo>
                  <a:pt x="138333" y="3191022"/>
                  <a:pt x="110197" y="3244948"/>
                  <a:pt x="98474" y="3277772"/>
                </a:cubicBezTo>
                <a:cubicBezTo>
                  <a:pt x="86751" y="3310596"/>
                  <a:pt x="93784" y="3336387"/>
                  <a:pt x="84406" y="3362178"/>
                </a:cubicBezTo>
                <a:cubicBezTo>
                  <a:pt x="75028" y="3387969"/>
                  <a:pt x="49237" y="3416105"/>
                  <a:pt x="42203" y="3432517"/>
                </a:cubicBezTo>
                <a:cubicBezTo>
                  <a:pt x="35169" y="3448929"/>
                  <a:pt x="46892" y="3458308"/>
                  <a:pt x="42203" y="3460652"/>
                </a:cubicBezTo>
                <a:cubicBezTo>
                  <a:pt x="37514" y="3462997"/>
                  <a:pt x="21102" y="3448929"/>
                  <a:pt x="14068" y="3446584"/>
                </a:cubicBezTo>
                <a:cubicBezTo>
                  <a:pt x="7034" y="3444239"/>
                  <a:pt x="3517" y="3445411"/>
                  <a:pt x="0" y="3446584"/>
                </a:cubicBezTo>
              </a:path>
            </a:pathLst>
          </a:custGeom>
          <a:ln w="25400">
            <a:solidFill>
              <a:srgbClr val="CC00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Freeform 11"/>
          <p:cNvSpPr/>
          <p:nvPr/>
        </p:nvSpPr>
        <p:spPr>
          <a:xfrm>
            <a:off x="4151259" y="1126238"/>
            <a:ext cx="1479701" cy="2076896"/>
          </a:xfrm>
          <a:custGeom>
            <a:avLst/>
            <a:gdLst>
              <a:gd name="connsiteX0" fmla="*/ 1364566 w 1533378"/>
              <a:gd name="connsiteY0" fmla="*/ 0 h 1983545"/>
              <a:gd name="connsiteX1" fmla="*/ 1336431 w 1533378"/>
              <a:gd name="connsiteY1" fmla="*/ 126609 h 1983545"/>
              <a:gd name="connsiteX2" fmla="*/ 1294227 w 1533378"/>
              <a:gd name="connsiteY2" fmla="*/ 211015 h 1983545"/>
              <a:gd name="connsiteX3" fmla="*/ 1237957 w 1533378"/>
              <a:gd name="connsiteY3" fmla="*/ 309489 h 1983545"/>
              <a:gd name="connsiteX4" fmla="*/ 1195754 w 1533378"/>
              <a:gd name="connsiteY4" fmla="*/ 351692 h 1983545"/>
              <a:gd name="connsiteX5" fmla="*/ 1181686 w 1533378"/>
              <a:gd name="connsiteY5" fmla="*/ 478301 h 1983545"/>
              <a:gd name="connsiteX6" fmla="*/ 1209821 w 1533378"/>
              <a:gd name="connsiteY6" fmla="*/ 576775 h 1983545"/>
              <a:gd name="connsiteX7" fmla="*/ 1294227 w 1533378"/>
              <a:gd name="connsiteY7" fmla="*/ 590843 h 1983545"/>
              <a:gd name="connsiteX8" fmla="*/ 1364566 w 1533378"/>
              <a:gd name="connsiteY8" fmla="*/ 717452 h 1983545"/>
              <a:gd name="connsiteX9" fmla="*/ 1491175 w 1533378"/>
              <a:gd name="connsiteY9" fmla="*/ 787790 h 1983545"/>
              <a:gd name="connsiteX10" fmla="*/ 1533378 w 1533378"/>
              <a:gd name="connsiteY10" fmla="*/ 956603 h 1983545"/>
              <a:gd name="connsiteX11" fmla="*/ 1491175 w 1533378"/>
              <a:gd name="connsiteY11" fmla="*/ 1125415 h 1983545"/>
              <a:gd name="connsiteX12" fmla="*/ 1420837 w 1533378"/>
              <a:gd name="connsiteY12" fmla="*/ 1181686 h 1983545"/>
              <a:gd name="connsiteX13" fmla="*/ 1237957 w 1533378"/>
              <a:gd name="connsiteY13" fmla="*/ 1181686 h 1983545"/>
              <a:gd name="connsiteX14" fmla="*/ 1083212 w 1533378"/>
              <a:gd name="connsiteY14" fmla="*/ 1167618 h 1983545"/>
              <a:gd name="connsiteX15" fmla="*/ 914400 w 1533378"/>
              <a:gd name="connsiteY15" fmla="*/ 1139483 h 1983545"/>
              <a:gd name="connsiteX16" fmla="*/ 745587 w 1533378"/>
              <a:gd name="connsiteY16" fmla="*/ 1139483 h 1983545"/>
              <a:gd name="connsiteX17" fmla="*/ 647114 w 1533378"/>
              <a:gd name="connsiteY17" fmla="*/ 1181686 h 1983545"/>
              <a:gd name="connsiteX18" fmla="*/ 520504 w 1533378"/>
              <a:gd name="connsiteY18" fmla="*/ 1209821 h 1983545"/>
              <a:gd name="connsiteX19" fmla="*/ 436098 w 1533378"/>
              <a:gd name="connsiteY19" fmla="*/ 1280160 h 1983545"/>
              <a:gd name="connsiteX20" fmla="*/ 351692 w 1533378"/>
              <a:gd name="connsiteY20" fmla="*/ 1350498 h 1983545"/>
              <a:gd name="connsiteX21" fmla="*/ 309489 w 1533378"/>
              <a:gd name="connsiteY21" fmla="*/ 1364566 h 1983545"/>
              <a:gd name="connsiteX22" fmla="*/ 225083 w 1533378"/>
              <a:gd name="connsiteY22" fmla="*/ 1378633 h 1983545"/>
              <a:gd name="connsiteX23" fmla="*/ 168812 w 1533378"/>
              <a:gd name="connsiteY23" fmla="*/ 1420837 h 1983545"/>
              <a:gd name="connsiteX24" fmla="*/ 126609 w 1533378"/>
              <a:gd name="connsiteY24" fmla="*/ 1505243 h 1983545"/>
              <a:gd name="connsiteX25" fmla="*/ 126609 w 1533378"/>
              <a:gd name="connsiteY25" fmla="*/ 1575581 h 1983545"/>
              <a:gd name="connsiteX26" fmla="*/ 112541 w 1533378"/>
              <a:gd name="connsiteY26" fmla="*/ 1688123 h 1983545"/>
              <a:gd name="connsiteX27" fmla="*/ 56271 w 1533378"/>
              <a:gd name="connsiteY27" fmla="*/ 1800664 h 1983545"/>
              <a:gd name="connsiteX28" fmla="*/ 42203 w 1533378"/>
              <a:gd name="connsiteY28" fmla="*/ 1871003 h 1983545"/>
              <a:gd name="connsiteX29" fmla="*/ 28135 w 1533378"/>
              <a:gd name="connsiteY29" fmla="*/ 1899138 h 1983545"/>
              <a:gd name="connsiteX30" fmla="*/ 14067 w 1533378"/>
              <a:gd name="connsiteY30" fmla="*/ 1969477 h 1983545"/>
              <a:gd name="connsiteX31" fmla="*/ 0 w 1533378"/>
              <a:gd name="connsiteY31" fmla="*/ 1983544 h 1983545"/>
              <a:gd name="connsiteX0" fmla="*/ 1350583 w 1519395"/>
              <a:gd name="connsiteY0" fmla="*/ 0 h 1983544"/>
              <a:gd name="connsiteX1" fmla="*/ 1322448 w 1519395"/>
              <a:gd name="connsiteY1" fmla="*/ 126609 h 1983544"/>
              <a:gd name="connsiteX2" fmla="*/ 1280244 w 1519395"/>
              <a:gd name="connsiteY2" fmla="*/ 211015 h 1983544"/>
              <a:gd name="connsiteX3" fmla="*/ 1223974 w 1519395"/>
              <a:gd name="connsiteY3" fmla="*/ 309489 h 1983544"/>
              <a:gd name="connsiteX4" fmla="*/ 1181771 w 1519395"/>
              <a:gd name="connsiteY4" fmla="*/ 351692 h 1983544"/>
              <a:gd name="connsiteX5" fmla="*/ 1167703 w 1519395"/>
              <a:gd name="connsiteY5" fmla="*/ 478301 h 1983544"/>
              <a:gd name="connsiteX6" fmla="*/ 1195838 w 1519395"/>
              <a:gd name="connsiteY6" fmla="*/ 576775 h 1983544"/>
              <a:gd name="connsiteX7" fmla="*/ 1280244 w 1519395"/>
              <a:gd name="connsiteY7" fmla="*/ 590843 h 1983544"/>
              <a:gd name="connsiteX8" fmla="*/ 1350583 w 1519395"/>
              <a:gd name="connsiteY8" fmla="*/ 717452 h 1983544"/>
              <a:gd name="connsiteX9" fmla="*/ 1477192 w 1519395"/>
              <a:gd name="connsiteY9" fmla="*/ 787790 h 1983544"/>
              <a:gd name="connsiteX10" fmla="*/ 1519395 w 1519395"/>
              <a:gd name="connsiteY10" fmla="*/ 956603 h 1983544"/>
              <a:gd name="connsiteX11" fmla="*/ 1477192 w 1519395"/>
              <a:gd name="connsiteY11" fmla="*/ 1125415 h 1983544"/>
              <a:gd name="connsiteX12" fmla="*/ 1406854 w 1519395"/>
              <a:gd name="connsiteY12" fmla="*/ 1181686 h 1983544"/>
              <a:gd name="connsiteX13" fmla="*/ 1223974 w 1519395"/>
              <a:gd name="connsiteY13" fmla="*/ 1181686 h 1983544"/>
              <a:gd name="connsiteX14" fmla="*/ 1069229 w 1519395"/>
              <a:gd name="connsiteY14" fmla="*/ 1167618 h 1983544"/>
              <a:gd name="connsiteX15" fmla="*/ 900417 w 1519395"/>
              <a:gd name="connsiteY15" fmla="*/ 1139483 h 1983544"/>
              <a:gd name="connsiteX16" fmla="*/ 731604 w 1519395"/>
              <a:gd name="connsiteY16" fmla="*/ 1139483 h 1983544"/>
              <a:gd name="connsiteX17" fmla="*/ 633131 w 1519395"/>
              <a:gd name="connsiteY17" fmla="*/ 1181686 h 1983544"/>
              <a:gd name="connsiteX18" fmla="*/ 506521 w 1519395"/>
              <a:gd name="connsiteY18" fmla="*/ 1209821 h 1983544"/>
              <a:gd name="connsiteX19" fmla="*/ 422115 w 1519395"/>
              <a:gd name="connsiteY19" fmla="*/ 1280160 h 1983544"/>
              <a:gd name="connsiteX20" fmla="*/ 337709 w 1519395"/>
              <a:gd name="connsiteY20" fmla="*/ 1350498 h 1983544"/>
              <a:gd name="connsiteX21" fmla="*/ 295506 w 1519395"/>
              <a:gd name="connsiteY21" fmla="*/ 1364566 h 1983544"/>
              <a:gd name="connsiteX22" fmla="*/ 211100 w 1519395"/>
              <a:gd name="connsiteY22" fmla="*/ 1378633 h 1983544"/>
              <a:gd name="connsiteX23" fmla="*/ 154829 w 1519395"/>
              <a:gd name="connsiteY23" fmla="*/ 1420837 h 1983544"/>
              <a:gd name="connsiteX24" fmla="*/ 112626 w 1519395"/>
              <a:gd name="connsiteY24" fmla="*/ 1505243 h 1983544"/>
              <a:gd name="connsiteX25" fmla="*/ 112626 w 1519395"/>
              <a:gd name="connsiteY25" fmla="*/ 1575581 h 1983544"/>
              <a:gd name="connsiteX26" fmla="*/ 98558 w 1519395"/>
              <a:gd name="connsiteY26" fmla="*/ 1688123 h 1983544"/>
              <a:gd name="connsiteX27" fmla="*/ 42288 w 1519395"/>
              <a:gd name="connsiteY27" fmla="*/ 1800664 h 1983544"/>
              <a:gd name="connsiteX28" fmla="*/ 28220 w 1519395"/>
              <a:gd name="connsiteY28" fmla="*/ 1871003 h 1983544"/>
              <a:gd name="connsiteX29" fmla="*/ 14152 w 1519395"/>
              <a:gd name="connsiteY29" fmla="*/ 1899138 h 1983544"/>
              <a:gd name="connsiteX30" fmla="*/ 84 w 1519395"/>
              <a:gd name="connsiteY30" fmla="*/ 1969477 h 1983544"/>
              <a:gd name="connsiteX31" fmla="*/ 185783 w 1519395"/>
              <a:gd name="connsiteY31" fmla="*/ 1983544 h 1983544"/>
              <a:gd name="connsiteX0" fmla="*/ 1350583 w 1519395"/>
              <a:gd name="connsiteY0" fmla="*/ 0 h 1983544"/>
              <a:gd name="connsiteX1" fmla="*/ 1322448 w 1519395"/>
              <a:gd name="connsiteY1" fmla="*/ 126609 h 1983544"/>
              <a:gd name="connsiteX2" fmla="*/ 1280244 w 1519395"/>
              <a:gd name="connsiteY2" fmla="*/ 211015 h 1983544"/>
              <a:gd name="connsiteX3" fmla="*/ 1223974 w 1519395"/>
              <a:gd name="connsiteY3" fmla="*/ 309489 h 1983544"/>
              <a:gd name="connsiteX4" fmla="*/ 1181771 w 1519395"/>
              <a:gd name="connsiteY4" fmla="*/ 351692 h 1983544"/>
              <a:gd name="connsiteX5" fmla="*/ 1167703 w 1519395"/>
              <a:gd name="connsiteY5" fmla="*/ 478301 h 1983544"/>
              <a:gd name="connsiteX6" fmla="*/ 1195838 w 1519395"/>
              <a:gd name="connsiteY6" fmla="*/ 576775 h 1983544"/>
              <a:gd name="connsiteX7" fmla="*/ 1280244 w 1519395"/>
              <a:gd name="connsiteY7" fmla="*/ 590843 h 1983544"/>
              <a:gd name="connsiteX8" fmla="*/ 1350583 w 1519395"/>
              <a:gd name="connsiteY8" fmla="*/ 717452 h 1983544"/>
              <a:gd name="connsiteX9" fmla="*/ 1477192 w 1519395"/>
              <a:gd name="connsiteY9" fmla="*/ 787790 h 1983544"/>
              <a:gd name="connsiteX10" fmla="*/ 1519395 w 1519395"/>
              <a:gd name="connsiteY10" fmla="*/ 956603 h 1983544"/>
              <a:gd name="connsiteX11" fmla="*/ 1477192 w 1519395"/>
              <a:gd name="connsiteY11" fmla="*/ 1125415 h 1983544"/>
              <a:gd name="connsiteX12" fmla="*/ 1406854 w 1519395"/>
              <a:gd name="connsiteY12" fmla="*/ 1181686 h 1983544"/>
              <a:gd name="connsiteX13" fmla="*/ 1223974 w 1519395"/>
              <a:gd name="connsiteY13" fmla="*/ 1181686 h 1983544"/>
              <a:gd name="connsiteX14" fmla="*/ 1069229 w 1519395"/>
              <a:gd name="connsiteY14" fmla="*/ 1167618 h 1983544"/>
              <a:gd name="connsiteX15" fmla="*/ 900417 w 1519395"/>
              <a:gd name="connsiteY15" fmla="*/ 1139483 h 1983544"/>
              <a:gd name="connsiteX16" fmla="*/ 731604 w 1519395"/>
              <a:gd name="connsiteY16" fmla="*/ 1139483 h 1983544"/>
              <a:gd name="connsiteX17" fmla="*/ 633131 w 1519395"/>
              <a:gd name="connsiteY17" fmla="*/ 1181686 h 1983544"/>
              <a:gd name="connsiteX18" fmla="*/ 506521 w 1519395"/>
              <a:gd name="connsiteY18" fmla="*/ 1209821 h 1983544"/>
              <a:gd name="connsiteX19" fmla="*/ 422115 w 1519395"/>
              <a:gd name="connsiteY19" fmla="*/ 1280160 h 1983544"/>
              <a:gd name="connsiteX20" fmla="*/ 337709 w 1519395"/>
              <a:gd name="connsiteY20" fmla="*/ 1350498 h 1983544"/>
              <a:gd name="connsiteX21" fmla="*/ 295506 w 1519395"/>
              <a:gd name="connsiteY21" fmla="*/ 1364566 h 1983544"/>
              <a:gd name="connsiteX22" fmla="*/ 211100 w 1519395"/>
              <a:gd name="connsiteY22" fmla="*/ 1378633 h 1983544"/>
              <a:gd name="connsiteX23" fmla="*/ 154829 w 1519395"/>
              <a:gd name="connsiteY23" fmla="*/ 1420837 h 1983544"/>
              <a:gd name="connsiteX24" fmla="*/ 112626 w 1519395"/>
              <a:gd name="connsiteY24" fmla="*/ 1505243 h 1983544"/>
              <a:gd name="connsiteX25" fmla="*/ 112626 w 1519395"/>
              <a:gd name="connsiteY25" fmla="*/ 1575581 h 1983544"/>
              <a:gd name="connsiteX26" fmla="*/ 98558 w 1519395"/>
              <a:gd name="connsiteY26" fmla="*/ 1688123 h 1983544"/>
              <a:gd name="connsiteX27" fmla="*/ 42288 w 1519395"/>
              <a:gd name="connsiteY27" fmla="*/ 1800664 h 1983544"/>
              <a:gd name="connsiteX28" fmla="*/ 28220 w 1519395"/>
              <a:gd name="connsiteY28" fmla="*/ 1871003 h 1983544"/>
              <a:gd name="connsiteX29" fmla="*/ 175501 w 1519395"/>
              <a:gd name="connsiteY29" fmla="*/ 1976007 h 1983544"/>
              <a:gd name="connsiteX30" fmla="*/ 84 w 1519395"/>
              <a:gd name="connsiteY30" fmla="*/ 1969477 h 1983544"/>
              <a:gd name="connsiteX31" fmla="*/ 185783 w 1519395"/>
              <a:gd name="connsiteY31" fmla="*/ 1983544 h 1983544"/>
              <a:gd name="connsiteX0" fmla="*/ 1350583 w 1519395"/>
              <a:gd name="connsiteY0" fmla="*/ 0 h 1985446"/>
              <a:gd name="connsiteX1" fmla="*/ 1322448 w 1519395"/>
              <a:gd name="connsiteY1" fmla="*/ 126609 h 1985446"/>
              <a:gd name="connsiteX2" fmla="*/ 1280244 w 1519395"/>
              <a:gd name="connsiteY2" fmla="*/ 211015 h 1985446"/>
              <a:gd name="connsiteX3" fmla="*/ 1223974 w 1519395"/>
              <a:gd name="connsiteY3" fmla="*/ 309489 h 1985446"/>
              <a:gd name="connsiteX4" fmla="*/ 1181771 w 1519395"/>
              <a:gd name="connsiteY4" fmla="*/ 351692 h 1985446"/>
              <a:gd name="connsiteX5" fmla="*/ 1167703 w 1519395"/>
              <a:gd name="connsiteY5" fmla="*/ 478301 h 1985446"/>
              <a:gd name="connsiteX6" fmla="*/ 1195838 w 1519395"/>
              <a:gd name="connsiteY6" fmla="*/ 576775 h 1985446"/>
              <a:gd name="connsiteX7" fmla="*/ 1280244 w 1519395"/>
              <a:gd name="connsiteY7" fmla="*/ 590843 h 1985446"/>
              <a:gd name="connsiteX8" fmla="*/ 1350583 w 1519395"/>
              <a:gd name="connsiteY8" fmla="*/ 717452 h 1985446"/>
              <a:gd name="connsiteX9" fmla="*/ 1477192 w 1519395"/>
              <a:gd name="connsiteY9" fmla="*/ 787790 h 1985446"/>
              <a:gd name="connsiteX10" fmla="*/ 1519395 w 1519395"/>
              <a:gd name="connsiteY10" fmla="*/ 956603 h 1985446"/>
              <a:gd name="connsiteX11" fmla="*/ 1477192 w 1519395"/>
              <a:gd name="connsiteY11" fmla="*/ 1125415 h 1985446"/>
              <a:gd name="connsiteX12" fmla="*/ 1406854 w 1519395"/>
              <a:gd name="connsiteY12" fmla="*/ 1181686 h 1985446"/>
              <a:gd name="connsiteX13" fmla="*/ 1223974 w 1519395"/>
              <a:gd name="connsiteY13" fmla="*/ 1181686 h 1985446"/>
              <a:gd name="connsiteX14" fmla="*/ 1069229 w 1519395"/>
              <a:gd name="connsiteY14" fmla="*/ 1167618 h 1985446"/>
              <a:gd name="connsiteX15" fmla="*/ 900417 w 1519395"/>
              <a:gd name="connsiteY15" fmla="*/ 1139483 h 1985446"/>
              <a:gd name="connsiteX16" fmla="*/ 731604 w 1519395"/>
              <a:gd name="connsiteY16" fmla="*/ 1139483 h 1985446"/>
              <a:gd name="connsiteX17" fmla="*/ 633131 w 1519395"/>
              <a:gd name="connsiteY17" fmla="*/ 1181686 h 1985446"/>
              <a:gd name="connsiteX18" fmla="*/ 506521 w 1519395"/>
              <a:gd name="connsiteY18" fmla="*/ 1209821 h 1985446"/>
              <a:gd name="connsiteX19" fmla="*/ 422115 w 1519395"/>
              <a:gd name="connsiteY19" fmla="*/ 1280160 h 1985446"/>
              <a:gd name="connsiteX20" fmla="*/ 337709 w 1519395"/>
              <a:gd name="connsiteY20" fmla="*/ 1350498 h 1985446"/>
              <a:gd name="connsiteX21" fmla="*/ 295506 w 1519395"/>
              <a:gd name="connsiteY21" fmla="*/ 1364566 h 1985446"/>
              <a:gd name="connsiteX22" fmla="*/ 211100 w 1519395"/>
              <a:gd name="connsiteY22" fmla="*/ 1378633 h 1985446"/>
              <a:gd name="connsiteX23" fmla="*/ 154829 w 1519395"/>
              <a:gd name="connsiteY23" fmla="*/ 1420837 h 1985446"/>
              <a:gd name="connsiteX24" fmla="*/ 112626 w 1519395"/>
              <a:gd name="connsiteY24" fmla="*/ 1505243 h 1985446"/>
              <a:gd name="connsiteX25" fmla="*/ 112626 w 1519395"/>
              <a:gd name="connsiteY25" fmla="*/ 1575581 h 1985446"/>
              <a:gd name="connsiteX26" fmla="*/ 98558 w 1519395"/>
              <a:gd name="connsiteY26" fmla="*/ 1688123 h 1985446"/>
              <a:gd name="connsiteX27" fmla="*/ 42288 w 1519395"/>
              <a:gd name="connsiteY27" fmla="*/ 1800664 h 1985446"/>
              <a:gd name="connsiteX28" fmla="*/ 189570 w 1519395"/>
              <a:gd name="connsiteY28" fmla="*/ 1970933 h 1985446"/>
              <a:gd name="connsiteX29" fmla="*/ 175501 w 1519395"/>
              <a:gd name="connsiteY29" fmla="*/ 1976007 h 1985446"/>
              <a:gd name="connsiteX30" fmla="*/ 84 w 1519395"/>
              <a:gd name="connsiteY30" fmla="*/ 1969477 h 1985446"/>
              <a:gd name="connsiteX31" fmla="*/ 185783 w 1519395"/>
              <a:gd name="connsiteY31" fmla="*/ 1983544 h 1985446"/>
              <a:gd name="connsiteX0" fmla="*/ 1310747 w 1479559"/>
              <a:gd name="connsiteY0" fmla="*/ 0 h 1985446"/>
              <a:gd name="connsiteX1" fmla="*/ 1282612 w 1479559"/>
              <a:gd name="connsiteY1" fmla="*/ 126609 h 1985446"/>
              <a:gd name="connsiteX2" fmla="*/ 1240408 w 1479559"/>
              <a:gd name="connsiteY2" fmla="*/ 211015 h 1985446"/>
              <a:gd name="connsiteX3" fmla="*/ 1184138 w 1479559"/>
              <a:gd name="connsiteY3" fmla="*/ 309489 h 1985446"/>
              <a:gd name="connsiteX4" fmla="*/ 1141935 w 1479559"/>
              <a:gd name="connsiteY4" fmla="*/ 351692 h 1985446"/>
              <a:gd name="connsiteX5" fmla="*/ 1127867 w 1479559"/>
              <a:gd name="connsiteY5" fmla="*/ 478301 h 1985446"/>
              <a:gd name="connsiteX6" fmla="*/ 1156002 w 1479559"/>
              <a:gd name="connsiteY6" fmla="*/ 576775 h 1985446"/>
              <a:gd name="connsiteX7" fmla="*/ 1240408 w 1479559"/>
              <a:gd name="connsiteY7" fmla="*/ 590843 h 1985446"/>
              <a:gd name="connsiteX8" fmla="*/ 1310747 w 1479559"/>
              <a:gd name="connsiteY8" fmla="*/ 717452 h 1985446"/>
              <a:gd name="connsiteX9" fmla="*/ 1437356 w 1479559"/>
              <a:gd name="connsiteY9" fmla="*/ 787790 h 1985446"/>
              <a:gd name="connsiteX10" fmla="*/ 1479559 w 1479559"/>
              <a:gd name="connsiteY10" fmla="*/ 956603 h 1985446"/>
              <a:gd name="connsiteX11" fmla="*/ 1437356 w 1479559"/>
              <a:gd name="connsiteY11" fmla="*/ 1125415 h 1985446"/>
              <a:gd name="connsiteX12" fmla="*/ 1367018 w 1479559"/>
              <a:gd name="connsiteY12" fmla="*/ 1181686 h 1985446"/>
              <a:gd name="connsiteX13" fmla="*/ 1184138 w 1479559"/>
              <a:gd name="connsiteY13" fmla="*/ 1181686 h 1985446"/>
              <a:gd name="connsiteX14" fmla="*/ 1029393 w 1479559"/>
              <a:gd name="connsiteY14" fmla="*/ 1167618 h 1985446"/>
              <a:gd name="connsiteX15" fmla="*/ 860581 w 1479559"/>
              <a:gd name="connsiteY15" fmla="*/ 1139483 h 1985446"/>
              <a:gd name="connsiteX16" fmla="*/ 691768 w 1479559"/>
              <a:gd name="connsiteY16" fmla="*/ 1139483 h 1985446"/>
              <a:gd name="connsiteX17" fmla="*/ 593295 w 1479559"/>
              <a:gd name="connsiteY17" fmla="*/ 1181686 h 1985446"/>
              <a:gd name="connsiteX18" fmla="*/ 466685 w 1479559"/>
              <a:gd name="connsiteY18" fmla="*/ 1209821 h 1985446"/>
              <a:gd name="connsiteX19" fmla="*/ 382279 w 1479559"/>
              <a:gd name="connsiteY19" fmla="*/ 1280160 h 1985446"/>
              <a:gd name="connsiteX20" fmla="*/ 297873 w 1479559"/>
              <a:gd name="connsiteY20" fmla="*/ 1350498 h 1985446"/>
              <a:gd name="connsiteX21" fmla="*/ 255670 w 1479559"/>
              <a:gd name="connsiteY21" fmla="*/ 1364566 h 1985446"/>
              <a:gd name="connsiteX22" fmla="*/ 171264 w 1479559"/>
              <a:gd name="connsiteY22" fmla="*/ 1378633 h 1985446"/>
              <a:gd name="connsiteX23" fmla="*/ 114993 w 1479559"/>
              <a:gd name="connsiteY23" fmla="*/ 1420837 h 1985446"/>
              <a:gd name="connsiteX24" fmla="*/ 72790 w 1479559"/>
              <a:gd name="connsiteY24" fmla="*/ 1505243 h 1985446"/>
              <a:gd name="connsiteX25" fmla="*/ 72790 w 1479559"/>
              <a:gd name="connsiteY25" fmla="*/ 1575581 h 1985446"/>
              <a:gd name="connsiteX26" fmla="*/ 58722 w 1479559"/>
              <a:gd name="connsiteY26" fmla="*/ 1688123 h 1985446"/>
              <a:gd name="connsiteX27" fmla="*/ 2452 w 1479559"/>
              <a:gd name="connsiteY27" fmla="*/ 1800664 h 1985446"/>
              <a:gd name="connsiteX28" fmla="*/ 149734 w 1479559"/>
              <a:gd name="connsiteY28" fmla="*/ 1970933 h 1985446"/>
              <a:gd name="connsiteX29" fmla="*/ 135665 w 1479559"/>
              <a:gd name="connsiteY29" fmla="*/ 1976007 h 1985446"/>
              <a:gd name="connsiteX30" fmla="*/ 129281 w 1479559"/>
              <a:gd name="connsiteY30" fmla="*/ 1969477 h 1985446"/>
              <a:gd name="connsiteX31" fmla="*/ 145947 w 1479559"/>
              <a:gd name="connsiteY31" fmla="*/ 1983544 h 1985446"/>
              <a:gd name="connsiteX0" fmla="*/ 1310747 w 1479559"/>
              <a:gd name="connsiteY0" fmla="*/ 0 h 2077689"/>
              <a:gd name="connsiteX1" fmla="*/ 1282612 w 1479559"/>
              <a:gd name="connsiteY1" fmla="*/ 218852 h 2077689"/>
              <a:gd name="connsiteX2" fmla="*/ 1240408 w 1479559"/>
              <a:gd name="connsiteY2" fmla="*/ 303258 h 2077689"/>
              <a:gd name="connsiteX3" fmla="*/ 1184138 w 1479559"/>
              <a:gd name="connsiteY3" fmla="*/ 401732 h 2077689"/>
              <a:gd name="connsiteX4" fmla="*/ 1141935 w 1479559"/>
              <a:gd name="connsiteY4" fmla="*/ 443935 h 2077689"/>
              <a:gd name="connsiteX5" fmla="*/ 1127867 w 1479559"/>
              <a:gd name="connsiteY5" fmla="*/ 570544 h 2077689"/>
              <a:gd name="connsiteX6" fmla="*/ 1156002 w 1479559"/>
              <a:gd name="connsiteY6" fmla="*/ 669018 h 2077689"/>
              <a:gd name="connsiteX7" fmla="*/ 1240408 w 1479559"/>
              <a:gd name="connsiteY7" fmla="*/ 683086 h 2077689"/>
              <a:gd name="connsiteX8" fmla="*/ 1310747 w 1479559"/>
              <a:gd name="connsiteY8" fmla="*/ 809695 h 2077689"/>
              <a:gd name="connsiteX9" fmla="*/ 1437356 w 1479559"/>
              <a:gd name="connsiteY9" fmla="*/ 880033 h 2077689"/>
              <a:gd name="connsiteX10" fmla="*/ 1479559 w 1479559"/>
              <a:gd name="connsiteY10" fmla="*/ 1048846 h 2077689"/>
              <a:gd name="connsiteX11" fmla="*/ 1437356 w 1479559"/>
              <a:gd name="connsiteY11" fmla="*/ 1217658 h 2077689"/>
              <a:gd name="connsiteX12" fmla="*/ 1367018 w 1479559"/>
              <a:gd name="connsiteY12" fmla="*/ 1273929 h 2077689"/>
              <a:gd name="connsiteX13" fmla="*/ 1184138 w 1479559"/>
              <a:gd name="connsiteY13" fmla="*/ 1273929 h 2077689"/>
              <a:gd name="connsiteX14" fmla="*/ 1029393 w 1479559"/>
              <a:gd name="connsiteY14" fmla="*/ 1259861 h 2077689"/>
              <a:gd name="connsiteX15" fmla="*/ 860581 w 1479559"/>
              <a:gd name="connsiteY15" fmla="*/ 1231726 h 2077689"/>
              <a:gd name="connsiteX16" fmla="*/ 691768 w 1479559"/>
              <a:gd name="connsiteY16" fmla="*/ 1231726 h 2077689"/>
              <a:gd name="connsiteX17" fmla="*/ 593295 w 1479559"/>
              <a:gd name="connsiteY17" fmla="*/ 1273929 h 2077689"/>
              <a:gd name="connsiteX18" fmla="*/ 466685 w 1479559"/>
              <a:gd name="connsiteY18" fmla="*/ 1302064 h 2077689"/>
              <a:gd name="connsiteX19" fmla="*/ 382279 w 1479559"/>
              <a:gd name="connsiteY19" fmla="*/ 1372403 h 2077689"/>
              <a:gd name="connsiteX20" fmla="*/ 297873 w 1479559"/>
              <a:gd name="connsiteY20" fmla="*/ 1442741 h 2077689"/>
              <a:gd name="connsiteX21" fmla="*/ 255670 w 1479559"/>
              <a:gd name="connsiteY21" fmla="*/ 1456809 h 2077689"/>
              <a:gd name="connsiteX22" fmla="*/ 171264 w 1479559"/>
              <a:gd name="connsiteY22" fmla="*/ 1470876 h 2077689"/>
              <a:gd name="connsiteX23" fmla="*/ 114993 w 1479559"/>
              <a:gd name="connsiteY23" fmla="*/ 1513080 h 2077689"/>
              <a:gd name="connsiteX24" fmla="*/ 72790 w 1479559"/>
              <a:gd name="connsiteY24" fmla="*/ 1597486 h 2077689"/>
              <a:gd name="connsiteX25" fmla="*/ 72790 w 1479559"/>
              <a:gd name="connsiteY25" fmla="*/ 1667824 h 2077689"/>
              <a:gd name="connsiteX26" fmla="*/ 58722 w 1479559"/>
              <a:gd name="connsiteY26" fmla="*/ 1780366 h 2077689"/>
              <a:gd name="connsiteX27" fmla="*/ 2452 w 1479559"/>
              <a:gd name="connsiteY27" fmla="*/ 1892907 h 2077689"/>
              <a:gd name="connsiteX28" fmla="*/ 149734 w 1479559"/>
              <a:gd name="connsiteY28" fmla="*/ 2063176 h 2077689"/>
              <a:gd name="connsiteX29" fmla="*/ 135665 w 1479559"/>
              <a:gd name="connsiteY29" fmla="*/ 2068250 h 2077689"/>
              <a:gd name="connsiteX30" fmla="*/ 129281 w 1479559"/>
              <a:gd name="connsiteY30" fmla="*/ 2061720 h 2077689"/>
              <a:gd name="connsiteX31" fmla="*/ 145947 w 1479559"/>
              <a:gd name="connsiteY31" fmla="*/ 2075787 h 207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9559" h="2077689">
                <a:moveTo>
                  <a:pt x="1310747" y="0"/>
                </a:moveTo>
                <a:cubicBezTo>
                  <a:pt x="1302541" y="45720"/>
                  <a:pt x="1294335" y="168309"/>
                  <a:pt x="1282612" y="218852"/>
                </a:cubicBezTo>
                <a:cubicBezTo>
                  <a:pt x="1270889" y="269395"/>
                  <a:pt x="1256820" y="272778"/>
                  <a:pt x="1240408" y="303258"/>
                </a:cubicBezTo>
                <a:cubicBezTo>
                  <a:pt x="1223996" y="333738"/>
                  <a:pt x="1200550" y="378286"/>
                  <a:pt x="1184138" y="401732"/>
                </a:cubicBezTo>
                <a:cubicBezTo>
                  <a:pt x="1167726" y="425178"/>
                  <a:pt x="1151314" y="415800"/>
                  <a:pt x="1141935" y="443935"/>
                </a:cubicBezTo>
                <a:cubicBezTo>
                  <a:pt x="1132556" y="472070"/>
                  <a:pt x="1125523" y="533030"/>
                  <a:pt x="1127867" y="570544"/>
                </a:cubicBezTo>
                <a:cubicBezTo>
                  <a:pt x="1130211" y="608058"/>
                  <a:pt x="1137245" y="650261"/>
                  <a:pt x="1156002" y="669018"/>
                </a:cubicBezTo>
                <a:cubicBezTo>
                  <a:pt x="1174759" y="687775"/>
                  <a:pt x="1214617" y="659640"/>
                  <a:pt x="1240408" y="683086"/>
                </a:cubicBezTo>
                <a:cubicBezTo>
                  <a:pt x="1266199" y="706532"/>
                  <a:pt x="1277922" y="776871"/>
                  <a:pt x="1310747" y="809695"/>
                </a:cubicBezTo>
                <a:cubicBezTo>
                  <a:pt x="1343572" y="842519"/>
                  <a:pt x="1409221" y="840175"/>
                  <a:pt x="1437356" y="880033"/>
                </a:cubicBezTo>
                <a:cubicBezTo>
                  <a:pt x="1465491" y="919891"/>
                  <a:pt x="1479559" y="992575"/>
                  <a:pt x="1479559" y="1048846"/>
                </a:cubicBezTo>
                <a:cubicBezTo>
                  <a:pt x="1479559" y="1105117"/>
                  <a:pt x="1456113" y="1180144"/>
                  <a:pt x="1437356" y="1217658"/>
                </a:cubicBezTo>
                <a:cubicBezTo>
                  <a:pt x="1418599" y="1255172"/>
                  <a:pt x="1409221" y="1264551"/>
                  <a:pt x="1367018" y="1273929"/>
                </a:cubicBezTo>
                <a:cubicBezTo>
                  <a:pt x="1324815" y="1283307"/>
                  <a:pt x="1240409" y="1276274"/>
                  <a:pt x="1184138" y="1273929"/>
                </a:cubicBezTo>
                <a:cubicBezTo>
                  <a:pt x="1127867" y="1271584"/>
                  <a:pt x="1083319" y="1266895"/>
                  <a:pt x="1029393" y="1259861"/>
                </a:cubicBezTo>
                <a:cubicBezTo>
                  <a:pt x="975467" y="1252827"/>
                  <a:pt x="916852" y="1236415"/>
                  <a:pt x="860581" y="1231726"/>
                </a:cubicBezTo>
                <a:cubicBezTo>
                  <a:pt x="804310" y="1227037"/>
                  <a:pt x="736316" y="1224692"/>
                  <a:pt x="691768" y="1231726"/>
                </a:cubicBezTo>
                <a:cubicBezTo>
                  <a:pt x="647220" y="1238760"/>
                  <a:pt x="630809" y="1262206"/>
                  <a:pt x="593295" y="1273929"/>
                </a:cubicBezTo>
                <a:cubicBezTo>
                  <a:pt x="555781" y="1285652"/>
                  <a:pt x="501854" y="1285652"/>
                  <a:pt x="466685" y="1302064"/>
                </a:cubicBezTo>
                <a:cubicBezTo>
                  <a:pt x="431516" y="1318476"/>
                  <a:pt x="382279" y="1372403"/>
                  <a:pt x="382279" y="1372403"/>
                </a:cubicBezTo>
                <a:cubicBezTo>
                  <a:pt x="354144" y="1395849"/>
                  <a:pt x="318975" y="1428673"/>
                  <a:pt x="297873" y="1442741"/>
                </a:cubicBezTo>
                <a:cubicBezTo>
                  <a:pt x="276772" y="1456809"/>
                  <a:pt x="276772" y="1452120"/>
                  <a:pt x="255670" y="1456809"/>
                </a:cubicBezTo>
                <a:cubicBezTo>
                  <a:pt x="234569" y="1461498"/>
                  <a:pt x="194710" y="1461498"/>
                  <a:pt x="171264" y="1470876"/>
                </a:cubicBezTo>
                <a:cubicBezTo>
                  <a:pt x="147818" y="1480254"/>
                  <a:pt x="131405" y="1491978"/>
                  <a:pt x="114993" y="1513080"/>
                </a:cubicBezTo>
                <a:cubicBezTo>
                  <a:pt x="98581" y="1534182"/>
                  <a:pt x="79824" y="1571696"/>
                  <a:pt x="72790" y="1597486"/>
                </a:cubicBezTo>
                <a:cubicBezTo>
                  <a:pt x="65756" y="1623276"/>
                  <a:pt x="75135" y="1637344"/>
                  <a:pt x="72790" y="1667824"/>
                </a:cubicBezTo>
                <a:cubicBezTo>
                  <a:pt x="70445" y="1698304"/>
                  <a:pt x="70445" y="1742852"/>
                  <a:pt x="58722" y="1780366"/>
                </a:cubicBezTo>
                <a:cubicBezTo>
                  <a:pt x="46999" y="1817880"/>
                  <a:pt x="-12717" y="1845772"/>
                  <a:pt x="2452" y="1892907"/>
                </a:cubicBezTo>
                <a:cubicBezTo>
                  <a:pt x="17621" y="1940042"/>
                  <a:pt x="127532" y="2033952"/>
                  <a:pt x="149734" y="2063176"/>
                </a:cubicBezTo>
                <a:cubicBezTo>
                  <a:pt x="171936" y="2092400"/>
                  <a:pt x="139074" y="2068493"/>
                  <a:pt x="135665" y="2068250"/>
                </a:cubicBezTo>
                <a:cubicBezTo>
                  <a:pt x="132256" y="2068007"/>
                  <a:pt x="133970" y="2047652"/>
                  <a:pt x="129281" y="2061720"/>
                </a:cubicBezTo>
                <a:cubicBezTo>
                  <a:pt x="124592" y="2075788"/>
                  <a:pt x="150636" y="2075787"/>
                  <a:pt x="145947" y="2075787"/>
                </a:cubicBezTo>
              </a:path>
            </a:pathLst>
          </a:custGeom>
          <a:ln w="25400">
            <a:solidFill>
              <a:srgbClr val="CC00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Freeform 12"/>
          <p:cNvSpPr/>
          <p:nvPr/>
        </p:nvSpPr>
        <p:spPr>
          <a:xfrm>
            <a:off x="5451412" y="134129"/>
            <a:ext cx="871537" cy="1042988"/>
          </a:xfrm>
          <a:custGeom>
            <a:avLst/>
            <a:gdLst>
              <a:gd name="connsiteX0" fmla="*/ 5166 w 870488"/>
              <a:gd name="connsiteY0" fmla="*/ 1043552 h 1043552"/>
              <a:gd name="connsiteX1" fmla="*/ 5166 w 870488"/>
              <a:gd name="connsiteY1" fmla="*/ 981559 h 1043552"/>
              <a:gd name="connsiteX2" fmla="*/ 36163 w 870488"/>
              <a:gd name="connsiteY2" fmla="*/ 888569 h 1043552"/>
              <a:gd name="connsiteX3" fmla="*/ 129153 w 870488"/>
              <a:gd name="connsiteY3" fmla="*/ 811078 h 1043552"/>
              <a:gd name="connsiteX4" fmla="*/ 191146 w 870488"/>
              <a:gd name="connsiteY4" fmla="*/ 780081 h 1043552"/>
              <a:gd name="connsiteX5" fmla="*/ 268638 w 870488"/>
              <a:gd name="connsiteY5" fmla="*/ 764583 h 1043552"/>
              <a:gd name="connsiteX6" fmla="*/ 330631 w 870488"/>
              <a:gd name="connsiteY6" fmla="*/ 718088 h 1043552"/>
              <a:gd name="connsiteX7" fmla="*/ 346129 w 870488"/>
              <a:gd name="connsiteY7" fmla="*/ 563105 h 1043552"/>
              <a:gd name="connsiteX8" fmla="*/ 315133 w 870488"/>
              <a:gd name="connsiteY8" fmla="*/ 346129 h 1043552"/>
              <a:gd name="connsiteX9" fmla="*/ 315133 w 870488"/>
              <a:gd name="connsiteY9" fmla="*/ 268637 h 1043552"/>
              <a:gd name="connsiteX10" fmla="*/ 361628 w 870488"/>
              <a:gd name="connsiteY10" fmla="*/ 144651 h 1043552"/>
              <a:gd name="connsiteX11" fmla="*/ 454617 w 870488"/>
              <a:gd name="connsiteY11" fmla="*/ 20664 h 1043552"/>
              <a:gd name="connsiteX12" fmla="*/ 594102 w 870488"/>
              <a:gd name="connsiteY12" fmla="*/ 20664 h 1043552"/>
              <a:gd name="connsiteX13" fmla="*/ 656095 w 870488"/>
              <a:gd name="connsiteY13" fmla="*/ 113654 h 1043552"/>
              <a:gd name="connsiteX14" fmla="*/ 718089 w 870488"/>
              <a:gd name="connsiteY14" fmla="*/ 160149 h 1043552"/>
              <a:gd name="connsiteX15" fmla="*/ 764583 w 870488"/>
              <a:gd name="connsiteY15" fmla="*/ 206644 h 1043552"/>
              <a:gd name="connsiteX16" fmla="*/ 857573 w 870488"/>
              <a:gd name="connsiteY16" fmla="*/ 206644 h 1043552"/>
              <a:gd name="connsiteX17" fmla="*/ 842075 w 870488"/>
              <a:gd name="connsiteY17" fmla="*/ 222142 h 104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0488" h="1043552">
                <a:moveTo>
                  <a:pt x="5166" y="1043552"/>
                </a:moveTo>
                <a:cubicBezTo>
                  <a:pt x="2583" y="1025471"/>
                  <a:pt x="0" y="1007390"/>
                  <a:pt x="5166" y="981559"/>
                </a:cubicBezTo>
                <a:cubicBezTo>
                  <a:pt x="10332" y="955729"/>
                  <a:pt x="15499" y="916983"/>
                  <a:pt x="36163" y="888569"/>
                </a:cubicBezTo>
                <a:cubicBezTo>
                  <a:pt x="56828" y="860156"/>
                  <a:pt x="103323" y="829159"/>
                  <a:pt x="129153" y="811078"/>
                </a:cubicBezTo>
                <a:cubicBezTo>
                  <a:pt x="154983" y="792997"/>
                  <a:pt x="167899" y="787830"/>
                  <a:pt x="191146" y="780081"/>
                </a:cubicBezTo>
                <a:cubicBezTo>
                  <a:pt x="214393" y="772332"/>
                  <a:pt x="245390" y="774915"/>
                  <a:pt x="268638" y="764583"/>
                </a:cubicBezTo>
                <a:cubicBezTo>
                  <a:pt x="291886" y="754251"/>
                  <a:pt x="317716" y="751668"/>
                  <a:pt x="330631" y="718088"/>
                </a:cubicBezTo>
                <a:cubicBezTo>
                  <a:pt x="343546" y="684508"/>
                  <a:pt x="348712" y="625098"/>
                  <a:pt x="346129" y="563105"/>
                </a:cubicBezTo>
                <a:cubicBezTo>
                  <a:pt x="343546" y="501112"/>
                  <a:pt x="320299" y="395207"/>
                  <a:pt x="315133" y="346129"/>
                </a:cubicBezTo>
                <a:cubicBezTo>
                  <a:pt x="309967" y="297051"/>
                  <a:pt x="307384" y="302217"/>
                  <a:pt x="315133" y="268637"/>
                </a:cubicBezTo>
                <a:cubicBezTo>
                  <a:pt x="322882" y="235057"/>
                  <a:pt x="338381" y="185980"/>
                  <a:pt x="361628" y="144651"/>
                </a:cubicBezTo>
                <a:cubicBezTo>
                  <a:pt x="384875" y="103322"/>
                  <a:pt x="415871" y="41328"/>
                  <a:pt x="454617" y="20664"/>
                </a:cubicBezTo>
                <a:cubicBezTo>
                  <a:pt x="493363" y="0"/>
                  <a:pt x="560522" y="5166"/>
                  <a:pt x="594102" y="20664"/>
                </a:cubicBezTo>
                <a:cubicBezTo>
                  <a:pt x="627682" y="36162"/>
                  <a:pt x="635431" y="90407"/>
                  <a:pt x="656095" y="113654"/>
                </a:cubicBezTo>
                <a:cubicBezTo>
                  <a:pt x="676759" y="136901"/>
                  <a:pt x="700008" y="144651"/>
                  <a:pt x="718089" y="160149"/>
                </a:cubicBezTo>
                <a:cubicBezTo>
                  <a:pt x="736170" y="175647"/>
                  <a:pt x="741336" y="198895"/>
                  <a:pt x="764583" y="206644"/>
                </a:cubicBezTo>
                <a:cubicBezTo>
                  <a:pt x="787830" y="214393"/>
                  <a:pt x="844658" y="204061"/>
                  <a:pt x="857573" y="206644"/>
                </a:cubicBezTo>
                <a:cubicBezTo>
                  <a:pt x="870488" y="209227"/>
                  <a:pt x="856281" y="215684"/>
                  <a:pt x="842075" y="222142"/>
                </a:cubicBezTo>
              </a:path>
            </a:pathLst>
          </a:custGeom>
          <a:ln w="25400">
            <a:solidFill>
              <a:srgbClr val="CC00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Content Placeholder 7"/>
          <p:cNvSpPr txBox="1">
            <a:spLocks/>
          </p:cNvSpPr>
          <p:nvPr/>
        </p:nvSpPr>
        <p:spPr>
          <a:xfrm>
            <a:off x="3355744" y="1974045"/>
            <a:ext cx="1085850" cy="381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400" b="1" kern="0" dirty="0" err="1" smtClean="0">
                <a:latin typeface="Arial" panose="020B0604020202020204" pitchFamily="34" charset="0"/>
                <a:cs typeface="Arial" panose="020B0604020202020204" pitchFamily="34" charset="0"/>
              </a:rPr>
              <a:t>Amak</a:t>
            </a:r>
            <a:endParaRPr lang="en-US" sz="2400" b="1" kern="0" dirty="0" smtClean="0">
              <a:latin typeface="Arial" panose="020B0604020202020204" pitchFamily="34" charset="0"/>
              <a:cs typeface="Arial" panose="020B0604020202020204" pitchFamily="34" charset="0"/>
            </a:endParaRPr>
          </a:p>
        </p:txBody>
      </p:sp>
      <p:sp>
        <p:nvSpPr>
          <p:cNvPr id="16" name="Content Placeholder 7"/>
          <p:cNvSpPr txBox="1">
            <a:spLocks/>
          </p:cNvSpPr>
          <p:nvPr/>
        </p:nvSpPr>
        <p:spPr bwMode="auto">
          <a:xfrm>
            <a:off x="5416583" y="3490973"/>
            <a:ext cx="1143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US" sz="2400" b="1" kern="0" noProof="0" dirty="0" err="1" smtClean="0">
                <a:latin typeface="Arial" panose="020B0604020202020204" pitchFamily="34" charset="0"/>
                <a:cs typeface="Arial" panose="020B0604020202020204" pitchFamily="34" charset="0"/>
              </a:rPr>
              <a:t>Wisu</a:t>
            </a:r>
            <a:endParaRPr kumimoji="0" lang="en-US" sz="2400" b="1"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9" name="Content Placeholder 7"/>
          <p:cNvSpPr txBox="1">
            <a:spLocks/>
          </p:cNvSpPr>
          <p:nvPr/>
        </p:nvSpPr>
        <p:spPr bwMode="auto">
          <a:xfrm>
            <a:off x="1231187" y="3397605"/>
            <a:ext cx="1936377"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s-NI" sz="2400" b="1" kern="0" dirty="0" err="1" smtClean="0">
                <a:latin typeface="Arial" panose="020B0604020202020204" pitchFamily="34" charset="0"/>
                <a:cs typeface="Arial" panose="020B0604020202020204" pitchFamily="34" charset="0"/>
              </a:rPr>
              <a:t>Somotignes</a:t>
            </a:r>
            <a:endParaRPr kumimoji="0" lang="en-US" sz="2400" b="1"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1" name="Content Placeholder 7"/>
          <p:cNvSpPr txBox="1">
            <a:spLocks/>
          </p:cNvSpPr>
          <p:nvPr/>
        </p:nvSpPr>
        <p:spPr bwMode="auto">
          <a:xfrm>
            <a:off x="4876800" y="4283066"/>
            <a:ext cx="1143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US" sz="2400" b="1" kern="0" noProof="0" dirty="0" err="1" smtClean="0">
                <a:latin typeface="Arial" panose="020B0604020202020204" pitchFamily="34" charset="0"/>
                <a:cs typeface="Arial" panose="020B0604020202020204" pitchFamily="34" charset="0"/>
              </a:rPr>
              <a:t>Winah</a:t>
            </a:r>
            <a:endParaRPr kumimoji="0" lang="en-US" sz="2400" b="1"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2" name="Content Placeholder 7"/>
          <p:cNvSpPr txBox="1">
            <a:spLocks/>
          </p:cNvSpPr>
          <p:nvPr/>
        </p:nvSpPr>
        <p:spPr bwMode="auto">
          <a:xfrm>
            <a:off x="3398958" y="1404574"/>
            <a:ext cx="2181367"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US" sz="2400" b="1" kern="0" noProof="0" dirty="0" smtClean="0">
                <a:latin typeface="Arial" panose="020B0604020202020204" pitchFamily="34" charset="0"/>
                <a:cs typeface="Arial" panose="020B0604020202020204" pitchFamily="34" charset="0"/>
              </a:rPr>
              <a:t>San </a:t>
            </a:r>
            <a:r>
              <a:rPr lang="en-US" sz="2400" b="1" kern="0" noProof="0" dirty="0" err="1" smtClean="0">
                <a:latin typeface="Arial" panose="020B0604020202020204" pitchFamily="34" charset="0"/>
                <a:cs typeface="Arial" panose="020B0604020202020204" pitchFamily="34" charset="0"/>
              </a:rPr>
              <a:t>Andr</a:t>
            </a:r>
            <a:r>
              <a:rPr lang="es-NI" sz="2400" b="1" kern="0" noProof="0" dirty="0" err="1" smtClean="0">
                <a:latin typeface="Arial" panose="020B0604020202020204" pitchFamily="34" charset="0"/>
                <a:cs typeface="Arial" panose="020B0604020202020204" pitchFamily="34" charset="0"/>
              </a:rPr>
              <a:t>és</a:t>
            </a:r>
            <a:endParaRPr kumimoji="0" lang="en-US" sz="2400" b="1"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3" name="Content Placeholder 7"/>
          <p:cNvSpPr txBox="1">
            <a:spLocks/>
          </p:cNvSpPr>
          <p:nvPr/>
        </p:nvSpPr>
        <p:spPr bwMode="auto">
          <a:xfrm>
            <a:off x="4055103" y="-35896"/>
            <a:ext cx="2181367"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s-NI" sz="2400" b="1" kern="0" noProof="0" dirty="0" err="1" smtClean="0">
                <a:latin typeface="Arial" panose="020B0604020202020204" pitchFamily="34" charset="0"/>
                <a:cs typeface="Arial" panose="020B0604020202020204" pitchFamily="34" charset="0"/>
              </a:rPr>
              <a:t>Walakitang</a:t>
            </a:r>
            <a:endParaRPr kumimoji="0" lang="en-US" sz="2400" b="1"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4" name="Content Placeholder 7"/>
          <p:cNvSpPr txBox="1">
            <a:spLocks/>
          </p:cNvSpPr>
          <p:nvPr/>
        </p:nvSpPr>
        <p:spPr>
          <a:xfrm>
            <a:off x="2222766" y="2685408"/>
            <a:ext cx="2034673" cy="381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400" b="1" kern="0" dirty="0" err="1" smtClean="0">
                <a:latin typeface="Arial" panose="020B0604020202020204" pitchFamily="34" charset="0"/>
                <a:cs typeface="Arial" panose="020B0604020202020204" pitchFamily="34" charset="0"/>
              </a:rPr>
              <a:t>Yakalpananí</a:t>
            </a:r>
            <a:endParaRPr lang="en-US" sz="2400" b="1" kern="0" dirty="0" smtClean="0">
              <a:latin typeface="Arial" panose="020B0604020202020204" pitchFamily="34" charset="0"/>
              <a:cs typeface="Arial" panose="020B0604020202020204" pitchFamily="34" charset="0"/>
            </a:endParaRPr>
          </a:p>
        </p:txBody>
      </p:sp>
      <p:sp>
        <p:nvSpPr>
          <p:cNvPr id="25" name="Title 1"/>
          <p:cNvSpPr txBox="1">
            <a:spLocks/>
          </p:cNvSpPr>
          <p:nvPr/>
        </p:nvSpPr>
        <p:spPr>
          <a:xfrm>
            <a:off x="139871" y="353687"/>
            <a:ext cx="2416442" cy="42959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kern="0" dirty="0" smtClean="0">
                <a:solidFill>
                  <a:schemeClr val="tx1"/>
                </a:solidFill>
                <a:latin typeface="Arial" panose="020B0604020202020204" pitchFamily="34" charset="0"/>
                <a:cs typeface="Arial" panose="020B0604020202020204" pitchFamily="34" charset="0"/>
              </a:rPr>
              <a:t>~300 miles</a:t>
            </a:r>
            <a:endParaRPr lang="es-NI" sz="3600" kern="0" dirty="0" smtClean="0">
              <a:solidFill>
                <a:srgbClr val="FFC000"/>
              </a:solidFill>
            </a:endParaRPr>
          </a:p>
          <a:p>
            <a:endParaRPr lang="en-US" sz="3600" kern="0" dirty="0" smtClean="0">
              <a:solidFill>
                <a:srgbClr val="FFC000"/>
              </a:solidFill>
            </a:endParaRPr>
          </a:p>
          <a:p>
            <a:endParaRPr lang="en-US" sz="3600" kern="0" dirty="0" smtClean="0">
              <a:solidFill>
                <a:srgbClr val="FFC000"/>
              </a:solidFill>
            </a:endParaRPr>
          </a:p>
          <a:p>
            <a:endParaRPr lang="en-US" sz="2800" kern="0" dirty="0" smtClean="0">
              <a:solidFill>
                <a:srgbClr val="FFC000"/>
              </a:solidFill>
            </a:endParaRPr>
          </a:p>
          <a:p>
            <a:endParaRPr lang="es-NI" sz="3600" kern="0" dirty="0" smtClean="0">
              <a:solidFill>
                <a:srgbClr val="FFC000"/>
              </a:solidFill>
            </a:endParaRPr>
          </a:p>
          <a:p>
            <a:endParaRPr lang="en-US" sz="3600" kern="0" dirty="0">
              <a:solidFill>
                <a:srgbClr val="FFC000"/>
              </a:solidFill>
            </a:endParaRPr>
          </a:p>
          <a:p>
            <a:endParaRPr lang="en-US" sz="3600" kern="0" dirty="0" smtClean="0">
              <a:solidFill>
                <a:srgbClr val="FFC000"/>
              </a:solidFill>
            </a:endParaRPr>
          </a:p>
          <a:p>
            <a:endParaRPr lang="en-US" sz="3600" kern="0" dirty="0" smtClean="0">
              <a:solidFill>
                <a:srgbClr val="FFC000"/>
              </a:solidFill>
            </a:endParaRPr>
          </a:p>
          <a:p>
            <a:endParaRPr lang="en-US" sz="3600" kern="0" dirty="0">
              <a:solidFill>
                <a:srgbClr val="FFC000"/>
              </a:solidFill>
            </a:endParaRPr>
          </a:p>
          <a:p>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r>
            <a:br>
              <a:rPr lang="en-US" sz="3600" kern="0" dirty="0" smtClean="0">
                <a:solidFill>
                  <a:srgbClr val="FFC000"/>
                </a:solidFill>
              </a:rPr>
            </a:br>
            <a:r>
              <a:rPr lang="en-US" sz="3600" kern="0" dirty="0" smtClean="0">
                <a:solidFill>
                  <a:srgbClr val="FFC000"/>
                </a:solidFill>
              </a:rPr>
              <a:t> </a:t>
            </a:r>
          </a:p>
        </p:txBody>
      </p:sp>
    </p:spTree>
    <p:extLst>
      <p:ext uri="{BB962C8B-B14F-4D97-AF65-F5344CB8AC3E}">
        <p14:creationId xmlns:p14="http://schemas.microsoft.com/office/powerpoint/2010/main" val="24221525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0"/>
            <a:ext cx="9144000" cy="1143000"/>
          </a:xfrm>
        </p:spPr>
        <p:txBody>
          <a:bodyPr>
            <a:normAutofit/>
          </a:bodyPr>
          <a:lstStyle/>
          <a:p>
            <a:r>
              <a:rPr lang="en-US" sz="4000" b="1" dirty="0" smtClean="0"/>
              <a:t>Loading Boats</a:t>
            </a:r>
          </a:p>
        </p:txBody>
      </p:sp>
      <p:sp>
        <p:nvSpPr>
          <p:cNvPr id="48131" name="Content Placeholder 2"/>
          <p:cNvSpPr>
            <a:spLocks noGrp="1"/>
          </p:cNvSpPr>
          <p:nvPr>
            <p:ph idx="1"/>
          </p:nvPr>
        </p:nvSpPr>
        <p:spPr/>
        <p:txBody>
          <a:bodyPr/>
          <a:lstStyle/>
          <a:p>
            <a:endParaRPr lang="en-US" smtClean="0"/>
          </a:p>
        </p:txBody>
      </p:sp>
      <p:pic>
        <p:nvPicPr>
          <p:cNvPr id="48132" name="Picture 2" descr="http://lh6.ggpht.com/_SJxsM74WxMM/S3D1fkuXqrI/AAAAAAAABhQ/dX69eP-bHRs/s912/Nicaragua%202010501_edited.JPG"/>
          <p:cNvPicPr>
            <a:picLocks noChangeAspect="1" noChangeArrowheads="1"/>
          </p:cNvPicPr>
          <p:nvPr/>
        </p:nvPicPr>
        <p:blipFill>
          <a:blip r:embed="rId3" cstate="print"/>
          <a:srcRect t="7048" b="7048"/>
          <a:stretch>
            <a:fillRect/>
          </a:stretch>
        </p:blipFill>
        <p:spPr bwMode="auto">
          <a:xfrm>
            <a:off x="22578" y="992188"/>
            <a:ext cx="9144000" cy="5865812"/>
          </a:xfrm>
          <a:prstGeom prst="rect">
            <a:avLst/>
          </a:prstGeom>
          <a:noFill/>
          <a:ln w="9525">
            <a:noFill/>
            <a:miter lim="800000"/>
            <a:headEnd/>
            <a:tailEnd/>
          </a:ln>
        </p:spPr>
      </p:pic>
    </p:spTree>
    <p:extLst>
      <p:ext uri="{BB962C8B-B14F-4D97-AF65-F5344CB8AC3E}">
        <p14:creationId xmlns:p14="http://schemas.microsoft.com/office/powerpoint/2010/main" val="2255261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3999" cy="6858000"/>
          </a:xfrm>
          <a:prstGeom prst="rect">
            <a:avLst/>
          </a:prstGeom>
        </p:spPr>
      </p:pic>
      <p:sp>
        <p:nvSpPr>
          <p:cNvPr id="5" name="TextBox 4"/>
          <p:cNvSpPr txBox="1"/>
          <p:nvPr/>
        </p:nvSpPr>
        <p:spPr>
          <a:xfrm>
            <a:off x="6248400" y="-11373"/>
            <a:ext cx="1600200" cy="707886"/>
          </a:xfrm>
          <a:prstGeom prst="rect">
            <a:avLst/>
          </a:prstGeom>
          <a:noFill/>
        </p:spPr>
        <p:txBody>
          <a:bodyPr wrap="square" rtlCol="0">
            <a:spAutoFit/>
          </a:bodyPr>
          <a:lstStyle/>
          <a:p>
            <a:pPr algn="ctr"/>
            <a:r>
              <a:rPr lang="en-US" sz="4000" b="1" dirty="0" smtClean="0"/>
              <a:t>2015 </a:t>
            </a:r>
            <a:endParaRPr lang="en-US" sz="4000" b="1" dirty="0"/>
          </a:p>
        </p:txBody>
      </p:sp>
    </p:spTree>
    <p:extLst>
      <p:ext uri="{BB962C8B-B14F-4D97-AF65-F5344CB8AC3E}">
        <p14:creationId xmlns:p14="http://schemas.microsoft.com/office/powerpoint/2010/main" val="17377674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3018"/>
            <a:ext cx="9174691" cy="6881018"/>
          </a:xfrm>
        </p:spPr>
      </p:pic>
      <p:sp>
        <p:nvSpPr>
          <p:cNvPr id="5" name="TextBox 4"/>
          <p:cNvSpPr txBox="1"/>
          <p:nvPr/>
        </p:nvSpPr>
        <p:spPr>
          <a:xfrm>
            <a:off x="7543800" y="1600200"/>
            <a:ext cx="1600200" cy="707886"/>
          </a:xfrm>
          <a:prstGeom prst="rect">
            <a:avLst/>
          </a:prstGeom>
          <a:noFill/>
        </p:spPr>
        <p:txBody>
          <a:bodyPr wrap="square" rtlCol="0">
            <a:spAutoFit/>
          </a:bodyPr>
          <a:lstStyle/>
          <a:p>
            <a:pPr algn="ctr"/>
            <a:r>
              <a:rPr lang="en-US" sz="4000" b="1" dirty="0" smtClean="0"/>
              <a:t>2016 </a:t>
            </a:r>
            <a:endParaRPr lang="en-US" sz="4000" b="1" dirty="0"/>
          </a:p>
        </p:txBody>
      </p:sp>
    </p:spTree>
    <p:extLst>
      <p:ext uri="{BB962C8B-B14F-4D97-AF65-F5344CB8AC3E}">
        <p14:creationId xmlns:p14="http://schemas.microsoft.com/office/powerpoint/2010/main" val="22987731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dirty="0" smtClean="0"/>
          </a:p>
        </p:txBody>
      </p:sp>
      <p:sp>
        <p:nvSpPr>
          <p:cNvPr id="62467" name="Content Placeholder 2"/>
          <p:cNvSpPr>
            <a:spLocks noGrp="1"/>
          </p:cNvSpPr>
          <p:nvPr>
            <p:ph idx="1"/>
          </p:nvPr>
        </p:nvSpPr>
        <p:spPr/>
        <p:txBody>
          <a:bodyPr/>
          <a:lstStyle/>
          <a:p>
            <a:endParaRPr lang="en-US" dirty="0" smtClean="0"/>
          </a:p>
        </p:txBody>
      </p:sp>
      <p:pic>
        <p:nvPicPr>
          <p:cNvPr id="62468" name="Picture 2" descr="http://lh4.ggpht.com/_SJxsM74WxMM/S2uCEZsb8uI/AAAAAAAABUw/Qux85UVAork/s912/Med%20Pract%202010%200033.jpg"/>
          <p:cNvPicPr>
            <a:picLocks noChangeAspect="1" noChangeArrowheads="1"/>
          </p:cNvPicPr>
          <p:nvPr/>
        </p:nvPicPr>
        <p:blipFill>
          <a:blip r:embed="rId3" cstate="print"/>
          <a:srcRect l="5263" r="22368"/>
          <a:stretch>
            <a:fillRect/>
          </a:stretch>
        </p:blipFill>
        <p:spPr bwMode="auto">
          <a:xfrm>
            <a:off x="2526715" y="0"/>
            <a:ext cx="6617285" cy="6858000"/>
          </a:xfrm>
          <a:prstGeom prst="rect">
            <a:avLst/>
          </a:prstGeom>
          <a:noFill/>
          <a:ln w="9525">
            <a:noFill/>
            <a:miter lim="800000"/>
            <a:headEnd/>
            <a:tailEnd/>
          </a:ln>
        </p:spPr>
      </p:pic>
      <p:sp>
        <p:nvSpPr>
          <p:cNvPr id="5" name="Title 1"/>
          <p:cNvSpPr txBox="1">
            <a:spLocks/>
          </p:cNvSpPr>
          <p:nvPr/>
        </p:nvSpPr>
        <p:spPr bwMode="auto">
          <a:xfrm>
            <a:off x="0" y="0"/>
            <a:ext cx="2514600" cy="487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effectLst/>
                <a:uLnTx/>
                <a:uFillTx/>
                <a:latin typeface="+mj-lt"/>
                <a:ea typeface="+mj-ea"/>
                <a:cs typeface="+mj-cs"/>
              </a:rPr>
              <a:t>Hauling Cargo</a:t>
            </a:r>
          </a:p>
        </p:txBody>
      </p:sp>
    </p:spTree>
    <p:extLst>
      <p:ext uri="{BB962C8B-B14F-4D97-AF65-F5344CB8AC3E}">
        <p14:creationId xmlns:p14="http://schemas.microsoft.com/office/powerpoint/2010/main" val="36385376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274638"/>
            <a:ext cx="2895600" cy="5516562"/>
          </a:xfrm>
        </p:spPr>
        <p:txBody>
          <a:bodyPr>
            <a:normAutofit/>
          </a:bodyPr>
          <a:lstStyle/>
          <a:p>
            <a:pPr algn="l"/>
            <a:r>
              <a:rPr lang="en-US" sz="4000" b="1" dirty="0" err="1" smtClean="0"/>
              <a:t>Walakitang</a:t>
            </a:r>
            <a:r>
              <a:rPr lang="en-US" sz="4000" b="1" dirty="0" smtClean="0"/>
              <a:t/>
            </a:r>
            <a:br>
              <a:rPr lang="en-US" sz="4000" b="1" dirty="0" smtClean="0"/>
            </a:br>
            <a:r>
              <a:rPr lang="en-US" sz="4000" b="1" dirty="0" smtClean="0"/>
              <a:t/>
            </a:r>
            <a:br>
              <a:rPr lang="en-US" sz="4000" b="1" dirty="0" smtClean="0"/>
            </a:br>
            <a:r>
              <a:rPr lang="en-US" sz="4000" b="1" dirty="0" smtClean="0"/>
              <a:t>2010, 2011</a:t>
            </a:r>
          </a:p>
        </p:txBody>
      </p:sp>
      <p:pic>
        <p:nvPicPr>
          <p:cNvPr id="64516" name="Picture 2" descr="http://lh3.ggpht.com/_SJxsM74WxMM/S2uCTI0HjCI/AAAAAAAABWE/t_b-0si5oWk/s720/Med%20Pract%202010%200150.jpg"/>
          <p:cNvPicPr>
            <a:picLocks noChangeAspect="1" noChangeArrowheads="1"/>
          </p:cNvPicPr>
          <p:nvPr/>
        </p:nvPicPr>
        <p:blipFill>
          <a:blip r:embed="rId3" cstate="print"/>
          <a:srcRect/>
          <a:stretch>
            <a:fillRect/>
          </a:stretch>
        </p:blipFill>
        <p:spPr bwMode="auto">
          <a:xfrm>
            <a:off x="2895600" y="0"/>
            <a:ext cx="5143500" cy="6858000"/>
          </a:xfrm>
          <a:prstGeom prst="rect">
            <a:avLst/>
          </a:prstGeom>
          <a:noFill/>
          <a:ln w="9525">
            <a:noFill/>
            <a:miter lim="800000"/>
            <a:headEnd/>
            <a:tailEnd/>
          </a:ln>
        </p:spPr>
      </p:pic>
    </p:spTree>
    <p:extLst>
      <p:ext uri="{BB962C8B-B14F-4D97-AF65-F5344CB8AC3E}">
        <p14:creationId xmlns:p14="http://schemas.microsoft.com/office/powerpoint/2010/main" val="22402396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00200"/>
            <a:ext cx="91440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304800"/>
            <a:ext cx="9144000" cy="707886"/>
          </a:xfrm>
          <a:prstGeom prst="rect">
            <a:avLst/>
          </a:prstGeom>
          <a:noFill/>
        </p:spPr>
        <p:txBody>
          <a:bodyPr wrap="square" rtlCol="0">
            <a:spAutoFit/>
          </a:bodyPr>
          <a:lstStyle/>
          <a:p>
            <a:pPr algn="ctr"/>
            <a:r>
              <a:rPr lang="en-US" sz="4000" b="1" dirty="0" smtClean="0">
                <a:latin typeface="Arial" panose="020B0604020202020204" pitchFamily="34" charset="0"/>
                <a:cs typeface="Arial" panose="020B0604020202020204" pitchFamily="34" charset="0"/>
              </a:rPr>
              <a:t>Water Purification </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4091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2825024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90015" y="1524000"/>
            <a:ext cx="5154703" cy="3810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4079"/>
            <a:ext cx="3886200" cy="5889843"/>
          </a:xfrm>
          <a:prstGeom prst="rect">
            <a:avLst/>
          </a:prstGeom>
        </p:spPr>
      </p:pic>
      <p:sp>
        <p:nvSpPr>
          <p:cNvPr id="2" name="TextBox 1"/>
          <p:cNvSpPr txBox="1"/>
          <p:nvPr/>
        </p:nvSpPr>
        <p:spPr>
          <a:xfrm>
            <a:off x="3990015" y="222469"/>
            <a:ext cx="4849185"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New modes of transportation</a:t>
            </a:r>
          </a:p>
        </p:txBody>
      </p:sp>
    </p:spTree>
    <p:extLst>
      <p:ext uri="{BB962C8B-B14F-4D97-AF65-F5344CB8AC3E}">
        <p14:creationId xmlns:p14="http://schemas.microsoft.com/office/powerpoint/2010/main" val="11407254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p:cNvSpPr>
            <a:spLocks noGrp="1"/>
          </p:cNvSpPr>
          <p:nvPr>
            <p:ph idx="1"/>
          </p:nvPr>
        </p:nvSpPr>
        <p:spPr/>
        <p:txBody>
          <a:bodyPr/>
          <a:lstStyle/>
          <a:p>
            <a:endParaRPr lang="en-US" smtClean="0"/>
          </a:p>
        </p:txBody>
      </p:sp>
      <p:sp>
        <p:nvSpPr>
          <p:cNvPr id="5" name="Rectangle 2"/>
          <p:cNvSpPr txBox="1">
            <a:spLocks noChangeArrowheads="1"/>
          </p:cNvSpPr>
          <p:nvPr/>
        </p:nvSpPr>
        <p:spPr bwMode="auto">
          <a:xfrm>
            <a:off x="0" y="114300"/>
            <a:ext cx="9144000" cy="762000"/>
          </a:xfrm>
          <a:prstGeom prst="rect">
            <a:avLst/>
          </a:prstGeom>
          <a:noFill/>
          <a:ln w="9525">
            <a:noFill/>
            <a:miter lim="800000"/>
            <a:headEnd/>
            <a:tailEnd/>
          </a:ln>
          <a:effectLst/>
        </p:spPr>
        <p:txBody>
          <a:bodyPr anchor="ctr"/>
          <a:lstStyle/>
          <a:p>
            <a:pPr algn="ctr">
              <a:defRPr/>
            </a:pPr>
            <a:r>
              <a:rPr lang="en-US" sz="4400" kern="0" dirty="0">
                <a:solidFill>
                  <a:srgbClr val="FFCC00"/>
                </a:solidFill>
                <a:latin typeface="+mj-lt"/>
                <a:ea typeface="+mj-ea"/>
                <a:cs typeface="+mj-cs"/>
              </a:rPr>
              <a:t/>
            </a:r>
            <a:br>
              <a:rPr lang="en-US" sz="4400" kern="0" dirty="0">
                <a:solidFill>
                  <a:srgbClr val="FFCC00"/>
                </a:solidFill>
                <a:latin typeface="+mj-lt"/>
                <a:ea typeface="+mj-ea"/>
                <a:cs typeface="+mj-cs"/>
              </a:rPr>
            </a:br>
            <a:r>
              <a:rPr lang="en-US" sz="4400" kern="0" dirty="0" smtClean="0">
                <a:latin typeface="+mj-lt"/>
                <a:ea typeface="+mj-ea"/>
                <a:cs typeface="+mj-cs"/>
              </a:rPr>
              <a:t>Bill </a:t>
            </a:r>
            <a:r>
              <a:rPr lang="en-US" sz="4400" kern="0" dirty="0" err="1" smtClean="0">
                <a:latin typeface="+mj-lt"/>
                <a:ea typeface="+mj-ea"/>
                <a:cs typeface="+mj-cs"/>
              </a:rPr>
              <a:t>Fike</a:t>
            </a:r>
            <a:r>
              <a:rPr lang="en-US" sz="4400" kern="0" dirty="0" smtClean="0">
                <a:latin typeface="+mj-lt"/>
                <a:ea typeface="+mj-ea"/>
                <a:cs typeface="+mj-cs"/>
              </a:rPr>
              <a:t>, M.D.</a:t>
            </a:r>
            <a:r>
              <a:rPr lang="en-US" sz="4400" kern="0" dirty="0">
                <a:latin typeface="+mj-lt"/>
                <a:ea typeface="+mj-ea"/>
                <a:cs typeface="+mj-cs"/>
              </a:rPr>
              <a:t/>
            </a:r>
            <a:br>
              <a:rPr lang="en-US" sz="4400" kern="0" dirty="0">
                <a:latin typeface="+mj-lt"/>
                <a:ea typeface="+mj-ea"/>
                <a:cs typeface="+mj-cs"/>
              </a:rPr>
            </a:br>
            <a:endParaRPr lang="en-US" sz="4400" kern="0" dirty="0">
              <a:latin typeface="+mj-lt"/>
              <a:ea typeface="+mj-ea"/>
              <a:cs typeface="+mj-cs"/>
            </a:endParaRPr>
          </a:p>
        </p:txBody>
      </p:sp>
      <p:pic>
        <p:nvPicPr>
          <p:cNvPr id="41988" name="Picture 4" descr="https://lh6.googleusercontent.com/_SJxsM74WxMM/TUMJChtoiMI/AAAAAAAAFAQ/w-mAu8MtTFI/s640/IMG_4381.JPG"/>
          <p:cNvPicPr>
            <a:picLocks noChangeAspect="1" noChangeArrowheads="1"/>
          </p:cNvPicPr>
          <p:nvPr/>
        </p:nvPicPr>
        <p:blipFill>
          <a:blip r:embed="rId3" cstate="print"/>
          <a:srcRect t="3000" b="15000"/>
          <a:stretch>
            <a:fillRect/>
          </a:stretch>
        </p:blipFill>
        <p:spPr bwMode="auto">
          <a:xfrm>
            <a:off x="0" y="854896"/>
            <a:ext cx="9144000" cy="5623560"/>
          </a:xfrm>
          <a:prstGeom prst="rect">
            <a:avLst/>
          </a:prstGeom>
          <a:noFill/>
        </p:spPr>
      </p:pic>
    </p:spTree>
    <p:extLst>
      <p:ext uri="{BB962C8B-B14F-4D97-AF65-F5344CB8AC3E}">
        <p14:creationId xmlns:p14="http://schemas.microsoft.com/office/powerpoint/2010/main" val="14218309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828800"/>
            <a:ext cx="8763000" cy="646331"/>
          </a:xfrm>
          <a:prstGeom prst="rect">
            <a:avLst/>
          </a:prstGeom>
        </p:spPr>
        <p:txBody>
          <a:bodyPr wrap="square">
            <a:spAutoFit/>
          </a:bodyPr>
          <a:lstStyle/>
          <a:p>
            <a:pPr algn="ctr"/>
            <a:r>
              <a:rPr lang="en-US" sz="3600" b="1" dirty="0" smtClean="0">
                <a:latin typeface="Arial" panose="020B0604020202020204" pitchFamily="34" charset="0"/>
                <a:cs typeface="Arial" panose="020B0604020202020204" pitchFamily="34" charset="0"/>
              </a:rPr>
              <a:t>Medical Practicum Evolution</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4923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662" b="2476"/>
          <a:stretch/>
        </p:blipFill>
        <p:spPr>
          <a:xfrm>
            <a:off x="0" y="844082"/>
            <a:ext cx="9153100" cy="5888040"/>
          </a:xfrm>
          <a:prstGeom prst="rect">
            <a:avLst/>
          </a:prstGeom>
        </p:spPr>
      </p:pic>
      <p:sp>
        <p:nvSpPr>
          <p:cNvPr id="3" name="Rectangle 2"/>
          <p:cNvSpPr/>
          <p:nvPr/>
        </p:nvSpPr>
        <p:spPr>
          <a:xfrm>
            <a:off x="0" y="76200"/>
            <a:ext cx="9144000" cy="646331"/>
          </a:xfrm>
          <a:prstGeom prst="rect">
            <a:avLst/>
          </a:prstGeom>
        </p:spPr>
        <p:txBody>
          <a:bodyPr wrap="square">
            <a:spAutoFit/>
          </a:bodyPr>
          <a:lstStyle/>
          <a:p>
            <a:pPr algn="ctr"/>
            <a:r>
              <a:rPr lang="en-US" sz="3600" b="1" dirty="0" smtClean="0">
                <a:latin typeface="Arial" panose="020B0604020202020204" pitchFamily="34" charset="0"/>
                <a:cs typeface="Arial" panose="020B0604020202020204" pitchFamily="34" charset="0"/>
              </a:rPr>
              <a:t>1981</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45288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82668" cy="44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76200"/>
            <a:ext cx="9144000" cy="646331"/>
          </a:xfrm>
          <a:prstGeom prst="rect">
            <a:avLst/>
          </a:prstGeom>
        </p:spPr>
        <p:txBody>
          <a:bodyPr wrap="square">
            <a:spAutoFit/>
          </a:bodyPr>
          <a:lstStyle/>
          <a:p>
            <a:pPr algn="ctr"/>
            <a:r>
              <a:rPr lang="en-US" sz="3600" b="1" dirty="0" smtClean="0">
                <a:latin typeface="Arial" panose="020B0604020202020204" pitchFamily="34" charset="0"/>
                <a:cs typeface="Arial" panose="020B0604020202020204" pitchFamily="34" charset="0"/>
              </a:rPr>
              <a:t>2016</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1808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2536"/>
            <a:ext cx="8889242" cy="4924425"/>
          </a:xfrm>
          <a:prstGeom prst="rect">
            <a:avLst/>
          </a:prstGeom>
          <a:noFill/>
        </p:spPr>
        <p:txBody>
          <a:bodyPr wrap="square" rtlCol="0">
            <a:spAutoFit/>
          </a:bodyPr>
          <a:lstStyle/>
          <a:p>
            <a:r>
              <a:rPr lang="en-US" sz="2400" dirty="0" smtClean="0"/>
              <a:t>		</a:t>
            </a:r>
            <a:r>
              <a:rPr lang="en-US" sz="2400" dirty="0"/>
              <a:t> </a:t>
            </a:r>
            <a:r>
              <a:rPr lang="en-US" sz="2400" dirty="0" smtClean="0"/>
              <a:t>           </a:t>
            </a:r>
            <a:r>
              <a:rPr lang="en-US" sz="3200" b="1" dirty="0" smtClean="0"/>
              <a:t>  </a:t>
            </a:r>
            <a:r>
              <a:rPr lang="en-US" sz="3200" b="1" dirty="0" smtClean="0">
                <a:latin typeface="Arial" panose="020B0604020202020204" pitchFamily="34" charset="0"/>
                <a:cs typeface="Arial" panose="020B0604020202020204" pitchFamily="34" charset="0"/>
              </a:rPr>
              <a:t>1981			  2016</a:t>
            </a:r>
          </a:p>
          <a:p>
            <a:endParaRPr lang="en-US" sz="1200" b="1" dirty="0" smtClean="0">
              <a:latin typeface="Arial" panose="020B0604020202020204" pitchFamily="34" charset="0"/>
              <a:cs typeface="Arial" panose="020B0604020202020204" pitchFamily="34" charset="0"/>
            </a:endParaRPr>
          </a:p>
          <a:p>
            <a:endParaRPr lang="en-US" sz="2800" smtClean="0">
              <a:latin typeface="Arial" panose="020B0604020202020204" pitchFamily="34" charset="0"/>
              <a:cs typeface="Arial" panose="020B0604020202020204" pitchFamily="34" charset="0"/>
            </a:endParaRPr>
          </a:p>
          <a:p>
            <a:r>
              <a:rPr lang="en-US" sz="2800" smtClean="0">
                <a:latin typeface="Arial" panose="020B0604020202020204" pitchFamily="34" charset="0"/>
                <a:cs typeface="Arial" panose="020B0604020202020204" pitchFamily="34" charset="0"/>
              </a:rPr>
              <a:t>Students</a:t>
            </a:r>
            <a:r>
              <a:rPr lang="en-US" sz="2800" dirty="0" smtClean="0">
                <a:latin typeface="Arial" panose="020B0604020202020204" pitchFamily="34" charset="0"/>
                <a:cs typeface="Arial" panose="020B0604020202020204" pitchFamily="34" charset="0"/>
              </a:rPr>
              <a:t>	  	        8			       16</a:t>
            </a:r>
          </a:p>
          <a:p>
            <a:r>
              <a:rPr lang="en-US" sz="2800" dirty="0" smtClean="0">
                <a:latin typeface="Arial" panose="020B0604020202020204" pitchFamily="34" charset="0"/>
                <a:cs typeface="Arial" panose="020B0604020202020204" pitchFamily="34" charset="0"/>
              </a:rPr>
              <a:t>Professionals              3			       12	</a:t>
            </a:r>
          </a:p>
          <a:p>
            <a:endParaRPr lang="en-US" sz="2800" dirty="0" smtClean="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Patients</a:t>
            </a:r>
          </a:p>
          <a:p>
            <a:r>
              <a:rPr lang="en-US" sz="2800" dirty="0" smtClean="0">
                <a:latin typeface="Arial" panose="020B0604020202020204" pitchFamily="34" charset="0"/>
                <a:cs typeface="Arial" panose="020B0604020202020204" pitchFamily="34" charset="0"/>
              </a:rPr>
              <a:t>    Dental	             188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135</a:t>
            </a:r>
          </a:p>
          <a:p>
            <a:r>
              <a:rPr lang="en-US" sz="2800" dirty="0" smtClean="0">
                <a:latin typeface="Arial" panose="020B0604020202020204" pitchFamily="34" charset="0"/>
                <a:cs typeface="Arial" panose="020B0604020202020204" pitchFamily="34" charset="0"/>
              </a:rPr>
              <a:t>    Medical		    557			    1731</a:t>
            </a:r>
          </a:p>
          <a:p>
            <a:r>
              <a:rPr lang="en-US" sz="2800" dirty="0" smtClean="0">
                <a:latin typeface="Arial" panose="020B0604020202020204" pitchFamily="34" charset="0"/>
                <a:cs typeface="Arial" panose="020B0604020202020204" pitchFamily="34" charset="0"/>
              </a:rPr>
              <a:t>    Total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745			    1866</a:t>
            </a:r>
            <a:endParaRPr lang="en-US" sz="2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519945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505200" cy="1143000"/>
          </a:xfrm>
        </p:spPr>
        <p:txBody>
          <a:bodyPr>
            <a:normAutofit/>
          </a:bodyPr>
          <a:lstStyle/>
          <a:p>
            <a:r>
              <a:rPr lang="en-US" dirty="0" smtClean="0"/>
              <a:t>62 at </a:t>
            </a:r>
            <a:r>
              <a:rPr lang="en-US" dirty="0"/>
              <a:t>M</a:t>
            </a:r>
            <a:r>
              <a:rPr lang="en-US" dirty="0" smtClean="0"/>
              <a:t>eals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33800" y="-25400"/>
            <a:ext cx="5181600" cy="6908800"/>
          </a:xfrm>
        </p:spPr>
      </p:pic>
    </p:spTree>
    <p:extLst>
      <p:ext uri="{BB962C8B-B14F-4D97-AF65-F5344CB8AC3E}">
        <p14:creationId xmlns:p14="http://schemas.microsoft.com/office/powerpoint/2010/main" val="32647200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97"/>
            <a:ext cx="8229600" cy="1143000"/>
          </a:xfrm>
        </p:spPr>
        <p:txBody>
          <a:bodyPr/>
          <a:lstStyle/>
          <a:p>
            <a:r>
              <a:rPr lang="en-US" b="1" dirty="0" smtClean="0"/>
              <a:t>Local Partners</a:t>
            </a:r>
            <a:endParaRPr lang="en-US" b="1" dirty="0"/>
          </a:p>
        </p:txBody>
      </p:sp>
      <p:sp>
        <p:nvSpPr>
          <p:cNvPr id="3" name="Content Placeholder 2"/>
          <p:cNvSpPr>
            <a:spLocks noGrp="1"/>
          </p:cNvSpPr>
          <p:nvPr>
            <p:ph idx="1"/>
          </p:nvPr>
        </p:nvSpPr>
        <p:spPr>
          <a:xfrm>
            <a:off x="457200" y="1600200"/>
            <a:ext cx="8382000" cy="4525963"/>
          </a:xfrm>
        </p:spPr>
        <p:txBody>
          <a:bodyPr>
            <a:normAutofit fontScale="92500" lnSpcReduction="20000"/>
          </a:bodyPr>
          <a:lstStyle/>
          <a:p>
            <a:pPr marL="0" lvl="0" indent="0">
              <a:buNone/>
            </a:pPr>
            <a:r>
              <a:rPr lang="en-US" b="1" dirty="0" smtClean="0"/>
              <a:t>Churches – 10 years</a:t>
            </a:r>
          </a:p>
          <a:p>
            <a:pPr marL="0" lvl="0" indent="0">
              <a:buNone/>
            </a:pPr>
            <a:r>
              <a:rPr lang="en-US" dirty="0" smtClean="0"/>
              <a:t>       Guatemala</a:t>
            </a:r>
            <a:r>
              <a:rPr lang="en-US" dirty="0"/>
              <a:t>, Panama, Honduras, D.R</a:t>
            </a:r>
            <a:r>
              <a:rPr lang="en-US" dirty="0" smtClean="0"/>
              <a:t>., 	Costa Rica</a:t>
            </a:r>
          </a:p>
          <a:p>
            <a:pPr marL="0" lvl="0" indent="0">
              <a:buNone/>
            </a:pPr>
            <a:endParaRPr lang="en-US" dirty="0" smtClean="0"/>
          </a:p>
          <a:p>
            <a:pPr marL="0" lvl="0" indent="0">
              <a:buNone/>
            </a:pPr>
            <a:r>
              <a:rPr lang="en-US" b="1" dirty="0" smtClean="0"/>
              <a:t>Social/Political Organization – 10 years</a:t>
            </a:r>
          </a:p>
          <a:p>
            <a:pPr marL="0" lvl="0" indent="0">
              <a:buNone/>
            </a:pPr>
            <a:r>
              <a:rPr lang="en-US" dirty="0" smtClean="0"/>
              <a:t>       Nicaragua (Women’s Co-op in Mulukukú)</a:t>
            </a:r>
            <a:endParaRPr lang="en-US" dirty="0"/>
          </a:p>
          <a:p>
            <a:pPr marL="0" lvl="0" indent="0">
              <a:buNone/>
            </a:pPr>
            <a:endParaRPr lang="en-US" dirty="0" smtClean="0"/>
          </a:p>
          <a:p>
            <a:pPr marL="0" lvl="0" indent="0">
              <a:buNone/>
            </a:pPr>
            <a:r>
              <a:rPr lang="en-US" b="1" dirty="0" smtClean="0"/>
              <a:t>Federal Government </a:t>
            </a:r>
            <a:r>
              <a:rPr lang="en-US" b="1" dirty="0"/>
              <a:t>– 11 years </a:t>
            </a:r>
            <a:r>
              <a:rPr lang="en-US" b="1" dirty="0" smtClean="0"/>
              <a:t>  </a:t>
            </a:r>
          </a:p>
          <a:p>
            <a:pPr marL="0" lvl="0" indent="0">
              <a:buNone/>
            </a:pPr>
            <a:r>
              <a:rPr lang="en-US" dirty="0"/>
              <a:t> </a:t>
            </a:r>
            <a:r>
              <a:rPr lang="en-US" dirty="0" smtClean="0"/>
              <a:t>      </a:t>
            </a:r>
            <a:r>
              <a:rPr lang="es-NI" dirty="0" smtClean="0"/>
              <a:t>(</a:t>
            </a:r>
            <a:r>
              <a:rPr lang="es-NI" dirty="0"/>
              <a:t>Santa </a:t>
            </a:r>
            <a:r>
              <a:rPr lang="es-NI" dirty="0" smtClean="0"/>
              <a:t>María</a:t>
            </a:r>
            <a:r>
              <a:rPr lang="es-NI" dirty="0"/>
              <a:t>, Ciudad </a:t>
            </a:r>
            <a:r>
              <a:rPr lang="es-NI" dirty="0" smtClean="0"/>
              <a:t>Antigua, Alto </a:t>
            </a:r>
            <a:r>
              <a:rPr lang="es-NI" dirty="0" err="1" smtClean="0"/>
              <a:t>Wangki</a:t>
            </a:r>
            <a:r>
              <a:rPr lang="es-NI" dirty="0" smtClean="0"/>
              <a:t>-	</a:t>
            </a:r>
            <a:r>
              <a:rPr lang="es-NI" dirty="0" err="1" smtClean="0"/>
              <a:t>Bocay</a:t>
            </a:r>
            <a:r>
              <a:rPr lang="es-NI" dirty="0" smtClean="0"/>
              <a:t>)</a:t>
            </a:r>
            <a:endParaRPr lang="en-US" dirty="0"/>
          </a:p>
        </p:txBody>
      </p:sp>
    </p:spTree>
    <p:extLst>
      <p:ext uri="{BB962C8B-B14F-4D97-AF65-F5344CB8AC3E}">
        <p14:creationId xmlns:p14="http://schemas.microsoft.com/office/powerpoint/2010/main" val="30472512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0"/>
            <a:ext cx="8229600" cy="914400"/>
          </a:xfrm>
        </p:spPr>
        <p:txBody>
          <a:bodyPr/>
          <a:lstStyle/>
          <a:p>
            <a:r>
              <a:rPr lang="en-US" altLang="en-US" b="1" dirty="0" smtClean="0"/>
              <a:t>Vaccinations</a:t>
            </a:r>
          </a:p>
        </p:txBody>
      </p:sp>
      <p:pic>
        <p:nvPicPr>
          <p:cNvPr id="105475" name="Content Placeholder 3" descr="1391802_10151827835378414_780726804_n.jpg"/>
          <p:cNvPicPr>
            <a:picLocks noGrp="1" noChangeAspect="1"/>
          </p:cNvPicPr>
          <p:nvPr>
            <p:ph idx="1"/>
          </p:nvPr>
        </p:nvPicPr>
        <p:blipFill>
          <a:blip r:embed="rId3">
            <a:extLst>
              <a:ext uri="{28A0092B-C50C-407E-A947-70E740481C1C}">
                <a14:useLocalDpi xmlns:a14="http://schemas.microsoft.com/office/drawing/2010/main" val="0"/>
              </a:ext>
            </a:extLst>
          </a:blip>
          <a:srcRect t="8493" b="8493"/>
          <a:stretch>
            <a:fillRect/>
          </a:stretch>
        </p:blipFill>
        <p:spPr>
          <a:xfrm>
            <a:off x="0" y="990600"/>
            <a:ext cx="9144000" cy="5345292"/>
          </a:xfrm>
          <a:ln w="28575">
            <a:noFill/>
            <a:miter lim="800000"/>
            <a:headEnd/>
            <a:tailEnd/>
          </a:ln>
        </p:spPr>
      </p:pic>
    </p:spTree>
    <p:extLst>
      <p:ext uri="{BB962C8B-B14F-4D97-AF65-F5344CB8AC3E}">
        <p14:creationId xmlns:p14="http://schemas.microsoft.com/office/powerpoint/2010/main" val="9272706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400"/>
            <a:ext cx="8544675" cy="990601"/>
          </a:xfrm>
        </p:spPr>
        <p:txBody>
          <a:bodyPr/>
          <a:lstStyle/>
          <a:p>
            <a:pPr algn="l"/>
            <a:r>
              <a:rPr lang="en-US" b="1" dirty="0" smtClean="0"/>
              <a:t>Cryotherapy</a:t>
            </a:r>
            <a:endParaRPr lang="en-US" b="1" dirty="0"/>
          </a:p>
        </p:txBody>
      </p:sp>
      <p:pic>
        <p:nvPicPr>
          <p:cNvPr id="6" name="Picture 3"/>
          <p:cNvPicPr>
            <a:picLocks noChangeAspect="1"/>
          </p:cNvPicPr>
          <p:nvPr/>
        </p:nvPicPr>
        <p:blipFill rotWithShape="1">
          <a:blip r:embed="rId3">
            <a:extLst>
              <a:ext uri="{28A0092B-C50C-407E-A947-70E740481C1C}">
                <a14:useLocalDpi xmlns:a14="http://schemas.microsoft.com/office/drawing/2010/main" val="0"/>
              </a:ext>
            </a:extLst>
          </a:blip>
          <a:srcRect t="17555" r="27833"/>
          <a:stretch/>
        </p:blipFill>
        <p:spPr bwMode="auto">
          <a:xfrm>
            <a:off x="7961" y="2257840"/>
            <a:ext cx="6011840" cy="460016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5"/>
          <p:cNvPicPr>
            <a:picLocks noChangeAspect="1"/>
          </p:cNvPicPr>
          <p:nvPr/>
        </p:nvPicPr>
        <p:blipFill rotWithShape="1">
          <a:blip r:embed="rId4">
            <a:extLst>
              <a:ext uri="{28A0092B-C50C-407E-A947-70E740481C1C}">
                <a14:useLocalDpi xmlns:a14="http://schemas.microsoft.com/office/drawing/2010/main" val="0"/>
              </a:ext>
            </a:extLst>
          </a:blip>
          <a:srcRect l="17580" r="12115"/>
          <a:stretch/>
        </p:blipFill>
        <p:spPr bwMode="auto">
          <a:xfrm>
            <a:off x="6492240" y="0"/>
            <a:ext cx="2651760" cy="489585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6019801" y="5048250"/>
            <a:ext cx="3124199" cy="1733550"/>
          </a:xfrm>
        </p:spPr>
        <p:txBody>
          <a:bodyPr>
            <a:noAutofit/>
          </a:bodyPr>
          <a:lstStyle/>
          <a:p>
            <a:pPr marL="103188" lvl="1" indent="0">
              <a:buFontTx/>
              <a:buNone/>
              <a:tabLst>
                <a:tab pos="3479800" algn="l"/>
                <a:tab pos="6113463" algn="l"/>
              </a:tabLst>
              <a:defRPr/>
            </a:pPr>
            <a:r>
              <a:rPr lang="en-US" altLang="en-US" dirty="0" smtClean="0"/>
              <a:t>Jeff Easley, MD, MC ’83</a:t>
            </a:r>
          </a:p>
          <a:p>
            <a:pPr marL="103188" lvl="1" indent="0">
              <a:buFontTx/>
              <a:buNone/>
              <a:tabLst>
                <a:tab pos="3479800" algn="l"/>
                <a:tab pos="6113463" algn="l"/>
              </a:tabLst>
              <a:defRPr/>
            </a:pPr>
            <a:r>
              <a:rPr lang="en-US" altLang="en-US" dirty="0" smtClean="0"/>
              <a:t>Rhonda Whitten, NP/midwife</a:t>
            </a:r>
          </a:p>
        </p:txBody>
      </p:sp>
    </p:spTree>
    <p:extLst>
      <p:ext uri="{BB962C8B-B14F-4D97-AF65-F5344CB8AC3E}">
        <p14:creationId xmlns:p14="http://schemas.microsoft.com/office/powerpoint/2010/main" val="11575813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0" y="304800"/>
            <a:ext cx="1524001" cy="1143000"/>
          </a:xfrm>
        </p:spPr>
        <p:txBody>
          <a:bodyPr/>
          <a:lstStyle/>
          <a:p>
            <a:pPr algn="l"/>
            <a:r>
              <a:rPr lang="en-US" altLang="en-US" b="1" dirty="0" smtClean="0"/>
              <a:t>Lab</a:t>
            </a:r>
          </a:p>
        </p:txBody>
      </p:sp>
      <p:sp>
        <p:nvSpPr>
          <p:cNvPr id="51203" name="Content Placeholder 2"/>
          <p:cNvSpPr>
            <a:spLocks noGrp="1"/>
          </p:cNvSpPr>
          <p:nvPr>
            <p:ph idx="1"/>
          </p:nvPr>
        </p:nvSpPr>
        <p:spPr>
          <a:xfrm>
            <a:off x="0" y="4876800"/>
            <a:ext cx="8458200" cy="1981200"/>
          </a:xfrm>
        </p:spPr>
        <p:txBody>
          <a:bodyPr/>
          <a:lstStyle/>
          <a:p>
            <a:pPr marL="103188" lvl="1" indent="0">
              <a:buFontTx/>
              <a:buNone/>
              <a:tabLst>
                <a:tab pos="3479800" algn="l"/>
                <a:tab pos="6113463" algn="l"/>
              </a:tabLst>
              <a:defRPr/>
            </a:pPr>
            <a:r>
              <a:rPr lang="en-US" altLang="en-US" sz="3200" dirty="0" smtClean="0"/>
              <a:t>Urine analysis 	Glucose	 HbA1C</a:t>
            </a:r>
          </a:p>
          <a:p>
            <a:pPr marL="103188" lvl="1" indent="0">
              <a:buFontTx/>
              <a:buNone/>
              <a:tabLst>
                <a:tab pos="3479800" algn="l"/>
                <a:tab pos="6223000" algn="l"/>
              </a:tabLst>
              <a:defRPr/>
            </a:pPr>
            <a:r>
              <a:rPr lang="en-US" altLang="en-US" sz="3200" dirty="0" smtClean="0"/>
              <a:t>Pregnancy	Hemoglobin	Chagas  </a:t>
            </a:r>
          </a:p>
          <a:p>
            <a:pPr marL="103188" lvl="1" indent="0">
              <a:buFontTx/>
              <a:buNone/>
              <a:tabLst>
                <a:tab pos="3479800" algn="l"/>
                <a:tab pos="6223000" algn="l"/>
              </a:tabLst>
              <a:defRPr/>
            </a:pPr>
            <a:r>
              <a:rPr lang="en-US" altLang="en-US" sz="3200" i="1" dirty="0" smtClean="0"/>
              <a:t>H. pylori	Chlamydia</a:t>
            </a:r>
            <a:r>
              <a:rPr lang="en-US" altLang="en-US" sz="3200" i="1" dirty="0"/>
              <a:t>	</a:t>
            </a:r>
            <a:r>
              <a:rPr lang="en-US" altLang="en-US" sz="3200" i="1" dirty="0" smtClean="0"/>
              <a:t>Gonorrhea</a:t>
            </a:r>
          </a:p>
          <a:p>
            <a:pPr lvl="2">
              <a:defRPr/>
            </a:pPr>
            <a:endParaRPr lang="en-US" altLang="en-US" sz="2800" i="1" dirty="0" smtClean="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9196" b="100"/>
          <a:stretch/>
        </p:blipFill>
        <p:spPr>
          <a:xfrm>
            <a:off x="1212572" y="-1"/>
            <a:ext cx="7931428" cy="4800601"/>
          </a:xfrm>
          <a:prstGeom prst="rect">
            <a:avLst/>
          </a:prstGeom>
        </p:spPr>
      </p:pic>
    </p:spTree>
    <p:extLst>
      <p:ext uri="{BB962C8B-B14F-4D97-AF65-F5344CB8AC3E}">
        <p14:creationId xmlns:p14="http://schemas.microsoft.com/office/powerpoint/2010/main" val="383017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 y="0"/>
            <a:ext cx="4953000" cy="328915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525" y="3276600"/>
            <a:ext cx="5470508" cy="3581400"/>
          </a:xfrm>
          <a:prstGeom prst="rect">
            <a:avLst/>
          </a:prstGeom>
          <a:ln w="57150">
            <a:noFill/>
          </a:ln>
        </p:spPr>
      </p:pic>
      <p:sp>
        <p:nvSpPr>
          <p:cNvPr id="4" name="TextBox 3"/>
          <p:cNvSpPr txBox="1"/>
          <p:nvPr/>
        </p:nvSpPr>
        <p:spPr>
          <a:xfrm>
            <a:off x="5181600" y="457200"/>
            <a:ext cx="3886200"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Islamic society</a:t>
            </a:r>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2690" y="4495800"/>
            <a:ext cx="3687836" cy="1384995"/>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Organic chemistry class with</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different cultural assumptions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4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4876800" cy="685800"/>
          </a:xfrm>
        </p:spPr>
        <p:txBody>
          <a:bodyPr>
            <a:normAutofit lnSpcReduction="10000"/>
          </a:bodyPr>
          <a:lstStyle/>
          <a:p>
            <a:pPr marL="0" indent="0" algn="ctr">
              <a:buNone/>
            </a:pPr>
            <a:r>
              <a:rPr lang="en-US" sz="4000" b="1" dirty="0" smtClean="0"/>
              <a:t>Veterinarians</a:t>
            </a:r>
            <a:endParaRPr lang="en-US" sz="4000" b="1" dirty="0"/>
          </a:p>
          <a:p>
            <a:pPr marL="0" indent="0" algn="ctr">
              <a:buNone/>
            </a:pP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4" t="15966" r="18388" b="20538"/>
          <a:stretch/>
        </p:blipFill>
        <p:spPr bwMode="auto">
          <a:xfrm>
            <a:off x="0" y="1868557"/>
            <a:ext cx="6732886" cy="498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a:srcRect l="6751" t="13638" r="14702" b="18179"/>
          <a:stretch/>
        </p:blipFill>
        <p:spPr>
          <a:xfrm>
            <a:off x="6305384" y="-76200"/>
            <a:ext cx="2838616" cy="1848058"/>
          </a:xfrm>
          <a:prstGeom prst="rect">
            <a:avLst/>
          </a:prstGeom>
        </p:spPr>
      </p:pic>
      <p:sp>
        <p:nvSpPr>
          <p:cNvPr id="5" name="Content Placeholder 2"/>
          <p:cNvSpPr txBox="1">
            <a:spLocks/>
          </p:cNvSpPr>
          <p:nvPr/>
        </p:nvSpPr>
        <p:spPr>
          <a:xfrm>
            <a:off x="7086600" y="2438400"/>
            <a:ext cx="1602778" cy="2743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Emilie </a:t>
            </a:r>
            <a:r>
              <a:rPr lang="en-US" dirty="0" err="1" smtClean="0"/>
              <a:t>Blough</a:t>
            </a:r>
            <a:r>
              <a:rPr lang="en-US" dirty="0" smtClean="0"/>
              <a:t>, DVM MC ‘02</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457392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1" y="0"/>
            <a:ext cx="9143999" cy="959894"/>
          </a:xfrm>
        </p:spPr>
        <p:txBody>
          <a:bodyPr/>
          <a:lstStyle/>
          <a:p>
            <a:r>
              <a:rPr lang="en-US" altLang="en-US" dirty="0" smtClean="0"/>
              <a:t>“Frequent Fliers”</a:t>
            </a:r>
          </a:p>
        </p:txBody>
      </p:sp>
      <p:sp>
        <p:nvSpPr>
          <p:cNvPr id="132099" name="TextBox 4"/>
          <p:cNvSpPr txBox="1">
            <a:spLocks noChangeArrowheads="1"/>
          </p:cNvSpPr>
          <p:nvPr/>
        </p:nvSpPr>
        <p:spPr bwMode="auto">
          <a:xfrm>
            <a:off x="457200" y="959894"/>
            <a:ext cx="8686800"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dirty="0" smtClean="0"/>
              <a:t>	</a:t>
            </a:r>
          </a:p>
          <a:p>
            <a:pPr eaLnBrk="1" hangingPunct="1"/>
            <a:endParaRPr lang="en-US" altLang="en-US" sz="2800" dirty="0" smtClean="0"/>
          </a:p>
          <a:p>
            <a:pPr eaLnBrk="1" hangingPunct="1"/>
            <a:r>
              <a:rPr lang="en-US" altLang="en-US" sz="2800" b="1" i="1" dirty="0"/>
              <a:t>	</a:t>
            </a:r>
            <a:r>
              <a:rPr lang="en-US" altLang="en-US" sz="2800" b="1" i="1" dirty="0" smtClean="0"/>
              <a:t> </a:t>
            </a:r>
            <a:r>
              <a:rPr lang="en-US" altLang="en-US" sz="3200" b="1" i="1" dirty="0" smtClean="0"/>
              <a:t>8</a:t>
            </a:r>
            <a:r>
              <a:rPr lang="en-US" altLang="en-US" sz="2800" dirty="0" smtClean="0"/>
              <a:t>		Mark </a:t>
            </a:r>
            <a:r>
              <a:rPr lang="en-US" altLang="en-US" sz="2800" dirty="0" err="1" smtClean="0"/>
              <a:t>Shafer,DDS</a:t>
            </a:r>
            <a:r>
              <a:rPr lang="en-US" altLang="en-US" sz="2800" dirty="0" smtClean="0"/>
              <a:t> ’89</a:t>
            </a:r>
          </a:p>
          <a:p>
            <a:pPr eaLnBrk="1" hangingPunct="1"/>
            <a:r>
              <a:rPr lang="en-US" altLang="en-US" sz="2800" dirty="0"/>
              <a:t>	</a:t>
            </a:r>
            <a:r>
              <a:rPr lang="en-US" altLang="en-US" sz="2800" dirty="0" smtClean="0"/>
              <a:t>		Bette Cowan, RN</a:t>
            </a:r>
          </a:p>
          <a:p>
            <a:pPr eaLnBrk="1" hangingPunct="1"/>
            <a:endParaRPr lang="en-US" altLang="en-US" sz="2800" dirty="0" smtClean="0"/>
          </a:p>
          <a:p>
            <a:pPr eaLnBrk="1" hangingPunct="1"/>
            <a:r>
              <a:rPr lang="en-US" altLang="en-US" sz="2800" dirty="0" smtClean="0"/>
              <a:t>	</a:t>
            </a:r>
            <a:r>
              <a:rPr lang="en-US" altLang="en-US" sz="2800" b="1" i="1" dirty="0" smtClean="0"/>
              <a:t> </a:t>
            </a:r>
            <a:r>
              <a:rPr lang="en-US" altLang="en-US" sz="3200" b="1" i="1" dirty="0"/>
              <a:t>9</a:t>
            </a:r>
            <a:r>
              <a:rPr lang="en-US" altLang="en-US" sz="2800" b="1" i="1" dirty="0" smtClean="0"/>
              <a:t> </a:t>
            </a:r>
            <a:r>
              <a:rPr lang="en-US" altLang="en-US" sz="2800" dirty="0" smtClean="0"/>
              <a:t>		Lois Johnson, MD </a:t>
            </a:r>
            <a:r>
              <a:rPr lang="en-US" altLang="en-US" sz="2800" dirty="0"/>
              <a:t>‘52</a:t>
            </a:r>
          </a:p>
          <a:p>
            <a:pPr eaLnBrk="1" hangingPunct="1"/>
            <a:r>
              <a:rPr lang="en-US" altLang="en-US" sz="2800" i="1" dirty="0" smtClean="0"/>
              <a:t>	</a:t>
            </a:r>
            <a:r>
              <a:rPr lang="en-US" altLang="en-US" sz="2800" dirty="0" smtClean="0"/>
              <a:t>		Don Parker, MD </a:t>
            </a:r>
            <a:r>
              <a:rPr lang="en-US" altLang="en-US" sz="2800" dirty="0"/>
              <a:t>‘56</a:t>
            </a:r>
          </a:p>
          <a:p>
            <a:pPr eaLnBrk="1" hangingPunct="1"/>
            <a:r>
              <a:rPr lang="en-US" altLang="en-US" sz="2800" dirty="0" smtClean="0"/>
              <a:t>			Kathy Long, MD ‘71</a:t>
            </a:r>
          </a:p>
          <a:p>
            <a:pPr eaLnBrk="1" hangingPunct="1"/>
            <a:r>
              <a:rPr lang="en-US" altLang="en-US" sz="2800" dirty="0" smtClean="0"/>
              <a:t>			Paul Fry-Miller, PA-C ’75</a:t>
            </a:r>
          </a:p>
          <a:p>
            <a:pPr eaLnBrk="1" hangingPunct="1"/>
            <a:endParaRPr lang="en-US" altLang="en-US" sz="2800" dirty="0" smtClean="0"/>
          </a:p>
          <a:p>
            <a:pPr eaLnBrk="1" hangingPunct="1"/>
            <a:r>
              <a:rPr lang="en-US" altLang="en-US" sz="2800" i="1" dirty="0" smtClean="0"/>
              <a:t>	</a:t>
            </a:r>
            <a:r>
              <a:rPr lang="en-US" altLang="en-US" sz="3200" b="1" i="1" dirty="0"/>
              <a:t>10</a:t>
            </a:r>
            <a:r>
              <a:rPr lang="en-US" altLang="en-US" sz="2800" dirty="0" smtClean="0"/>
              <a:t> 		Bill </a:t>
            </a:r>
            <a:r>
              <a:rPr lang="en-US" altLang="en-US" sz="2800" dirty="0" err="1" smtClean="0"/>
              <a:t>Fike</a:t>
            </a:r>
            <a:r>
              <a:rPr lang="en-US" altLang="en-US" sz="2800" dirty="0" smtClean="0"/>
              <a:t>, MD</a:t>
            </a:r>
            <a:endParaRPr lang="en-US" altLang="en-US" sz="2800" dirty="0"/>
          </a:p>
          <a:p>
            <a:pPr eaLnBrk="1" hangingPunct="1"/>
            <a:endParaRPr lang="en-US" altLang="en-US" sz="2800" i="1" dirty="0" smtClean="0"/>
          </a:p>
          <a:p>
            <a:pPr eaLnBrk="1" hangingPunct="1"/>
            <a:endParaRPr lang="en-US" altLang="en-US" sz="2800" dirty="0" smtClean="0"/>
          </a:p>
          <a:p>
            <a:pPr eaLnBrk="1" hangingPunct="1"/>
            <a:r>
              <a:rPr lang="en-US" altLang="en-US" sz="2800" dirty="0" smtClean="0"/>
              <a:t>	</a:t>
            </a:r>
          </a:p>
        </p:txBody>
      </p:sp>
    </p:spTree>
    <p:extLst>
      <p:ext uri="{BB962C8B-B14F-4D97-AF65-F5344CB8AC3E}">
        <p14:creationId xmlns:p14="http://schemas.microsoft.com/office/powerpoint/2010/main" val="7886667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s-NI" b="1" dirty="0" err="1" smtClean="0">
                <a:latin typeface="Arial" panose="020B0604020202020204" pitchFamily="34" charset="0"/>
                <a:cs typeface="Arial" panose="020B0604020202020204" pitchFamily="34" charset="0"/>
              </a:rPr>
              <a:t>Continuous</a:t>
            </a:r>
            <a:r>
              <a:rPr lang="es-NI" b="1" dirty="0" smtClean="0">
                <a:latin typeface="Arial" panose="020B0604020202020204" pitchFamily="34" charset="0"/>
                <a:cs typeface="Arial" panose="020B0604020202020204" pitchFamily="34" charset="0"/>
              </a:rPr>
              <a:t> Medical </a:t>
            </a:r>
            <a:r>
              <a:rPr lang="es-NI" b="1" dirty="0" err="1" smtClean="0">
                <a:latin typeface="Arial" panose="020B0604020202020204" pitchFamily="34" charset="0"/>
                <a:cs typeface="Arial" panose="020B0604020202020204" pitchFamily="34" charset="0"/>
              </a:rPr>
              <a:t>Practicum</a:t>
            </a:r>
            <a:r>
              <a:rPr lang="es-NI" b="1" dirty="0" smtClean="0">
                <a:latin typeface="Arial" panose="020B0604020202020204" pitchFamily="34" charset="0"/>
                <a:cs typeface="Arial" panose="020B0604020202020204" pitchFamily="34" charset="0"/>
              </a:rPr>
              <a:t> </a:t>
            </a:r>
            <a:r>
              <a:rPr lang="es-NI" b="1" dirty="0" err="1" smtClean="0">
                <a:latin typeface="Arial" panose="020B0604020202020204" pitchFamily="34" charset="0"/>
                <a:cs typeface="Arial" panose="020B0604020202020204" pitchFamily="34" charset="0"/>
              </a:rPr>
              <a:t>Spirit</a:t>
            </a:r>
            <a:endParaRPr lang="en-US" b="1" dirty="0">
              <a:latin typeface="Arial" panose="020B0604020202020204" pitchFamily="34" charset="0"/>
              <a:cs typeface="Arial" panose="020B0604020202020204" pitchFamily="34" charset="0"/>
            </a:endParaRPr>
          </a:p>
        </p:txBody>
      </p:sp>
      <p:sp>
        <p:nvSpPr>
          <p:cNvPr id="3" name="Rectangle 2"/>
          <p:cNvSpPr/>
          <p:nvPr/>
        </p:nvSpPr>
        <p:spPr>
          <a:xfrm>
            <a:off x="16823" y="914400"/>
            <a:ext cx="9144000" cy="1538883"/>
          </a:xfrm>
          <a:prstGeom prst="rect">
            <a:avLst/>
          </a:prstGeom>
        </p:spPr>
        <p:txBody>
          <a:bodyPr wrap="square">
            <a:spAutoFit/>
          </a:bodyPr>
          <a:lstStyle/>
          <a:p>
            <a:pPr>
              <a:spcAft>
                <a:spcPts val="600"/>
              </a:spcAft>
            </a:pPr>
            <a:r>
              <a:rPr lang="en-US" sz="2800" dirty="0" smtClean="0">
                <a:latin typeface="Arial" panose="020B0604020202020204" pitchFamily="34" charset="0"/>
                <a:cs typeface="Arial" panose="020B0604020202020204" pitchFamily="34" charset="0"/>
              </a:rPr>
              <a:t>   Solidarity </a:t>
            </a:r>
            <a:r>
              <a:rPr lang="en-US" sz="2800" dirty="0">
                <a:latin typeface="Arial" panose="020B0604020202020204" pitchFamily="34" charset="0"/>
                <a:cs typeface="Arial" panose="020B0604020202020204" pitchFamily="34" charset="0"/>
              </a:rPr>
              <a:t>with </a:t>
            </a:r>
            <a:r>
              <a:rPr lang="en-US" sz="2800" dirty="0" smtClean="0">
                <a:latin typeface="Arial" panose="020B0604020202020204" pitchFamily="34" charset="0"/>
                <a:cs typeface="Arial" panose="020B0604020202020204" pitchFamily="34" charset="0"/>
              </a:rPr>
              <a:t>local people.</a:t>
            </a:r>
          </a:p>
          <a:p>
            <a:pPr lvl="0">
              <a:spcAft>
                <a:spcPts val="600"/>
              </a:spcAft>
            </a:pPr>
            <a:r>
              <a:rPr lang="es-NI" sz="2800" dirty="0">
                <a:latin typeface="Arial" panose="020B0604020202020204" pitchFamily="34" charset="0"/>
                <a:cs typeface="Arial" panose="020B0604020202020204" pitchFamily="34" charset="0"/>
              </a:rPr>
              <a:t> </a:t>
            </a:r>
            <a:r>
              <a:rPr lang="es-NI" sz="28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Relationships </a:t>
            </a:r>
            <a:r>
              <a:rPr lang="en-US" sz="2800" dirty="0">
                <a:latin typeface="Arial" panose="020B0604020202020204" pitchFamily="34" charset="0"/>
                <a:cs typeface="Arial" panose="020B0604020202020204" pitchFamily="34" charset="0"/>
              </a:rPr>
              <a:t>with communities</a:t>
            </a:r>
            <a:r>
              <a:rPr lang="en-US" sz="2800" dirty="0" smtClean="0">
                <a:latin typeface="Arial" panose="020B0604020202020204" pitchFamily="34" charset="0"/>
                <a:cs typeface="Arial" panose="020B0604020202020204" pitchFamily="34" charset="0"/>
              </a:rPr>
              <a:t>.</a:t>
            </a:r>
          </a:p>
          <a:p>
            <a:pPr lvl="0">
              <a:spcAft>
                <a:spcPts val="600"/>
              </a:spcAft>
            </a:pPr>
            <a:r>
              <a:rPr lang="en-US" sz="2800" dirty="0" smtClean="0">
                <a:latin typeface="Arial" panose="020B0604020202020204" pitchFamily="34" charset="0"/>
                <a:cs typeface="Arial" panose="020B0604020202020204" pitchFamily="34" charset="0"/>
              </a:rPr>
              <a:t>   Accompanying </a:t>
            </a:r>
            <a:r>
              <a:rPr lang="en-US" sz="2800" dirty="0">
                <a:latin typeface="Arial" panose="020B0604020202020204" pitchFamily="34" charset="0"/>
                <a:cs typeface="Arial" panose="020B0604020202020204" pitchFamily="34" charset="0"/>
              </a:rPr>
              <a:t>local people in the work of </a:t>
            </a:r>
            <a:r>
              <a:rPr lang="en-US" sz="2800" dirty="0" smtClean="0">
                <a:latin typeface="Arial" panose="020B0604020202020204" pitchFamily="34" charset="0"/>
                <a:cs typeface="Arial" panose="020B0604020202020204" pitchFamily="34" charset="0"/>
              </a:rPr>
              <a:t>health care</a:t>
            </a:r>
            <a:r>
              <a:rPr lang="en-US" sz="28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218" t="26865" r="7979" b="7608"/>
          <a:stretch/>
        </p:blipFill>
        <p:spPr>
          <a:xfrm>
            <a:off x="1121723" y="2533526"/>
            <a:ext cx="6934200" cy="4324474"/>
          </a:xfrm>
          <a:prstGeom prst="rect">
            <a:avLst/>
          </a:prstGeom>
        </p:spPr>
      </p:pic>
    </p:spTree>
    <p:extLst>
      <p:ext uri="{BB962C8B-B14F-4D97-AF65-F5344CB8AC3E}">
        <p14:creationId xmlns:p14="http://schemas.microsoft.com/office/powerpoint/2010/main" val="31196642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4343400" y="1025812"/>
            <a:ext cx="4419600" cy="4985980"/>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"If you have come here to help me, you are wasting your time. But if you have come because your liberation is bound up with mine, then let us work together." 				</a:t>
            </a:r>
            <a:r>
              <a:rPr lang="en-US" sz="3000" dirty="0" smtClean="0">
                <a:latin typeface="Arial" panose="020B0604020202020204" pitchFamily="34" charset="0"/>
                <a:cs typeface="Arial" panose="020B0604020202020204" pitchFamily="34" charset="0"/>
              </a:rPr>
              <a:t>				- </a:t>
            </a:r>
            <a:r>
              <a:rPr lang="en-US" sz="3000" dirty="0">
                <a:latin typeface="Arial" panose="020B0604020202020204" pitchFamily="34" charset="0"/>
                <a:cs typeface="Arial" panose="020B0604020202020204" pitchFamily="34" charset="0"/>
              </a:rPr>
              <a:t>Lilla Watson </a:t>
            </a:r>
          </a:p>
        </p:txBody>
      </p:sp>
      <p:pic>
        <p:nvPicPr>
          <p:cNvPr id="5" name="Picture 2" descr="http://lh6.ggpht.com/_SJxsM74WxMM/S2QlvUcINtI/AAAAAAAAAsY/aHCLkdzKbqs/s912/IMG_2781.JPG"/>
          <p:cNvPicPr>
            <a:picLocks noChangeAspect="1" noChangeArrowheads="1"/>
          </p:cNvPicPr>
          <p:nvPr/>
        </p:nvPicPr>
        <p:blipFill>
          <a:blip r:embed="rId3" cstate="print"/>
          <a:srcRect l="17105" r="10526"/>
          <a:stretch>
            <a:fillRect/>
          </a:stretch>
        </p:blipFill>
        <p:spPr bwMode="auto">
          <a:xfrm>
            <a:off x="-1" y="1025812"/>
            <a:ext cx="4043919" cy="4191000"/>
          </a:xfrm>
          <a:prstGeom prst="rect">
            <a:avLst/>
          </a:prstGeom>
          <a:noFill/>
          <a:ln w="9525">
            <a:noFill/>
            <a:miter lim="800000"/>
            <a:headEnd/>
            <a:tailEnd/>
          </a:ln>
        </p:spPr>
      </p:pic>
    </p:spTree>
    <p:extLst>
      <p:ext uri="{BB962C8B-B14F-4D97-AF65-F5344CB8AC3E}">
        <p14:creationId xmlns:p14="http://schemas.microsoft.com/office/powerpoint/2010/main" val="1722137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30" y="0"/>
            <a:ext cx="8229600" cy="1143000"/>
          </a:xfrm>
        </p:spPr>
        <p:txBody>
          <a:bodyPr/>
          <a:lstStyle/>
          <a:p>
            <a:r>
              <a:rPr lang="en-US" b="1" dirty="0" smtClean="0">
                <a:latin typeface="Arial" panose="020B0604020202020204" pitchFamily="34" charset="0"/>
                <a:cs typeface="Arial" panose="020B0604020202020204" pitchFamily="34" charset="0"/>
              </a:rPr>
              <a:t>Outcomes</a:t>
            </a:r>
            <a:endParaRPr lang="en-US" b="1" dirty="0">
              <a:latin typeface="Arial" panose="020B0604020202020204" pitchFamily="34" charset="0"/>
              <a:cs typeface="Arial" panose="020B0604020202020204" pitchFamily="34" charset="0"/>
            </a:endParaRPr>
          </a:p>
        </p:txBody>
      </p:sp>
      <p:pic>
        <p:nvPicPr>
          <p:cNvPr id="3"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4630" t="23920" r="1825" b="18203"/>
          <a:stretch/>
        </p:blipFill>
        <p:spPr bwMode="auto">
          <a:xfrm>
            <a:off x="1137" y="2209800"/>
            <a:ext cx="9142863" cy="4242648"/>
          </a:xfrm>
          <a:prstGeom prst="rect">
            <a:avLst/>
          </a:prstGeom>
          <a:noFill/>
          <a:ln w="9525">
            <a:noFill/>
            <a:miter lim="800000"/>
            <a:headEnd/>
            <a:tailEnd/>
          </a:ln>
        </p:spPr>
      </p:pic>
      <p:sp>
        <p:nvSpPr>
          <p:cNvPr id="4" name="Title 1"/>
          <p:cNvSpPr txBox="1">
            <a:spLocks/>
          </p:cNvSpPr>
          <p:nvPr/>
        </p:nvSpPr>
        <p:spPr>
          <a:xfrm>
            <a:off x="7315200" y="1371600"/>
            <a:ext cx="2133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Arial" panose="020B0604020202020204" pitchFamily="34" charset="0"/>
                <a:cs typeface="Arial" panose="020B0604020202020204" pitchFamily="34" charset="0"/>
              </a:rPr>
              <a:t>2016</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0713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2275" y="29570"/>
            <a:ext cx="9143999" cy="838200"/>
          </a:xfrm>
        </p:spPr>
        <p:txBody>
          <a:bodyPr/>
          <a:lstStyle/>
          <a:p>
            <a:r>
              <a:rPr lang="en-US" altLang="en-US" dirty="0" smtClean="0"/>
              <a:t>Total Clinic Outcomes</a:t>
            </a:r>
          </a:p>
        </p:txBody>
      </p:sp>
      <p:sp>
        <p:nvSpPr>
          <p:cNvPr id="132099" name="TextBox 4"/>
          <p:cNvSpPr txBox="1">
            <a:spLocks noChangeArrowheads="1"/>
          </p:cNvSpPr>
          <p:nvPr/>
        </p:nvSpPr>
        <p:spPr bwMode="auto">
          <a:xfrm>
            <a:off x="609600" y="1143000"/>
            <a:ext cx="8534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900"/>
              </a:spcAft>
            </a:pPr>
            <a:r>
              <a:rPr lang="en-US" altLang="en-US" sz="2800" dirty="0" smtClean="0">
                <a:solidFill>
                  <a:srgbClr val="FFC000"/>
                </a:solidFill>
              </a:rPr>
              <a:t>    </a:t>
            </a:r>
          </a:p>
          <a:p>
            <a:pPr eaLnBrk="1" hangingPunct="1">
              <a:spcAft>
                <a:spcPts val="900"/>
              </a:spcAft>
            </a:pPr>
            <a:r>
              <a:rPr lang="en-US" altLang="en-US" sz="2800" dirty="0">
                <a:solidFill>
                  <a:srgbClr val="FFC000"/>
                </a:solidFill>
              </a:rPr>
              <a:t> </a:t>
            </a:r>
            <a:r>
              <a:rPr lang="en-US" altLang="en-US" sz="2800" dirty="0" smtClean="0">
                <a:solidFill>
                  <a:srgbClr val="FFC000"/>
                </a:solidFill>
              </a:rPr>
              <a:t>    </a:t>
            </a:r>
            <a:r>
              <a:rPr lang="en-US" altLang="en-US" sz="2800" dirty="0" smtClean="0"/>
              <a:t>39,581 </a:t>
            </a:r>
            <a:r>
              <a:rPr lang="en-US" altLang="en-US" sz="2800" dirty="0"/>
              <a:t>medical consultations </a:t>
            </a:r>
            <a:endParaRPr lang="en-US" altLang="en-US" sz="2800" dirty="0" smtClean="0"/>
          </a:p>
          <a:p>
            <a:pPr eaLnBrk="1" hangingPunct="1">
              <a:spcAft>
                <a:spcPts val="900"/>
              </a:spcAft>
            </a:pPr>
            <a:r>
              <a:rPr lang="en-US" altLang="en-US" sz="2800" dirty="0" smtClean="0"/>
              <a:t>       5,259 dental patients</a:t>
            </a:r>
          </a:p>
          <a:p>
            <a:pPr eaLnBrk="1" hangingPunct="1">
              <a:spcAft>
                <a:spcPts val="900"/>
              </a:spcAft>
            </a:pPr>
            <a:r>
              <a:rPr lang="en-US" sz="2800" dirty="0" smtClean="0"/>
              <a:t> $213,463 meds/clinic supplies       </a:t>
            </a:r>
          </a:p>
          <a:p>
            <a:pPr eaLnBrk="1" hangingPunct="1">
              <a:spcAft>
                <a:spcPts val="900"/>
              </a:spcAft>
            </a:pPr>
            <a:endParaRPr lang="en-US" sz="2800" dirty="0"/>
          </a:p>
          <a:p>
            <a:pPr eaLnBrk="1" hangingPunct="1">
              <a:spcAft>
                <a:spcPts val="900"/>
              </a:spcAft>
            </a:pPr>
            <a:r>
              <a:rPr lang="en-US" altLang="en-US" sz="2800" dirty="0" smtClean="0"/>
              <a:t>          677 </a:t>
            </a:r>
            <a:r>
              <a:rPr lang="en-US" altLang="en-US" sz="2800" dirty="0"/>
              <a:t>lab tests (since 2013)</a:t>
            </a:r>
          </a:p>
          <a:p>
            <a:pPr eaLnBrk="1" hangingPunct="1">
              <a:spcAft>
                <a:spcPts val="900"/>
              </a:spcAft>
            </a:pPr>
            <a:r>
              <a:rPr lang="en-US" sz="2800" dirty="0"/>
              <a:t>       1,500</a:t>
            </a:r>
            <a:r>
              <a:rPr lang="en-US" altLang="en-US" sz="2800" dirty="0"/>
              <a:t>  animals dewormed (since 2013)</a:t>
            </a:r>
          </a:p>
          <a:p>
            <a:pPr eaLnBrk="1" hangingPunct="1">
              <a:spcAft>
                <a:spcPts val="900"/>
              </a:spcAft>
            </a:pPr>
            <a:r>
              <a:rPr lang="en-US" sz="2800" dirty="0" smtClean="0"/>
              <a:t>  </a:t>
            </a:r>
          </a:p>
          <a:p>
            <a:pPr eaLnBrk="1" hangingPunct="1">
              <a:spcAft>
                <a:spcPts val="600"/>
              </a:spcAft>
            </a:pPr>
            <a:r>
              <a:rPr lang="en-US" sz="2800" dirty="0"/>
              <a:t> </a:t>
            </a:r>
            <a:r>
              <a:rPr lang="en-US" sz="2800" dirty="0" smtClean="0"/>
              <a:t>      </a:t>
            </a:r>
            <a:endParaRPr lang="en-US" altLang="en-US" sz="2800" dirty="0" smtClean="0"/>
          </a:p>
        </p:txBody>
      </p:sp>
    </p:spTree>
    <p:extLst>
      <p:ext uri="{BB962C8B-B14F-4D97-AF65-F5344CB8AC3E}">
        <p14:creationId xmlns:p14="http://schemas.microsoft.com/office/powerpoint/2010/main" val="6123264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0" y="-76200"/>
            <a:ext cx="9143999" cy="838200"/>
          </a:xfrm>
        </p:spPr>
        <p:txBody>
          <a:bodyPr/>
          <a:lstStyle/>
          <a:p>
            <a:r>
              <a:rPr lang="en-US" altLang="en-US" dirty="0" smtClean="0"/>
              <a:t>Other Outcomes</a:t>
            </a:r>
          </a:p>
        </p:txBody>
      </p:sp>
      <p:sp>
        <p:nvSpPr>
          <p:cNvPr id="132099" name="TextBox 4"/>
          <p:cNvSpPr txBox="1">
            <a:spLocks noChangeArrowheads="1"/>
          </p:cNvSpPr>
          <p:nvPr/>
        </p:nvSpPr>
        <p:spPr bwMode="auto">
          <a:xfrm>
            <a:off x="838200" y="533400"/>
            <a:ext cx="80772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sz="2800" dirty="0" smtClean="0"/>
          </a:p>
          <a:p>
            <a:pPr>
              <a:defRPr/>
            </a:pPr>
            <a:r>
              <a:rPr lang="en-US" sz="2800" dirty="0" smtClean="0"/>
              <a:t>Participants:</a:t>
            </a:r>
          </a:p>
          <a:p>
            <a:pPr>
              <a:defRPr/>
            </a:pPr>
            <a:endParaRPr lang="en-US" sz="1400" dirty="0" smtClean="0"/>
          </a:p>
          <a:p>
            <a:pPr>
              <a:defRPr/>
            </a:pPr>
            <a:r>
              <a:rPr lang="en-US" sz="2800" dirty="0" smtClean="0"/>
              <a:t>         356 students</a:t>
            </a:r>
          </a:p>
          <a:p>
            <a:pPr>
              <a:defRPr/>
            </a:pPr>
            <a:r>
              <a:rPr lang="en-US" sz="2800" dirty="0" smtClean="0"/>
              <a:t>         120 healthcare providers</a:t>
            </a:r>
            <a:endParaRPr lang="en-US" sz="2800" dirty="0"/>
          </a:p>
          <a:p>
            <a:pPr>
              <a:defRPr/>
            </a:pPr>
            <a:r>
              <a:rPr lang="en-US" sz="2800" dirty="0" smtClean="0"/>
              <a:t>           65 </a:t>
            </a:r>
            <a:r>
              <a:rPr lang="en-US" sz="2800" dirty="0"/>
              <a:t>other </a:t>
            </a:r>
            <a:r>
              <a:rPr lang="en-US" sz="2800" dirty="0" smtClean="0"/>
              <a:t>staff</a:t>
            </a:r>
            <a:endParaRPr lang="en-US" sz="2800" dirty="0"/>
          </a:p>
          <a:p>
            <a:pPr>
              <a:defRPr/>
            </a:pPr>
            <a:endParaRPr lang="en-US" sz="2800" dirty="0"/>
          </a:p>
          <a:p>
            <a:pPr>
              <a:defRPr/>
            </a:pPr>
            <a:endParaRPr lang="en-US" sz="2800" dirty="0"/>
          </a:p>
          <a:p>
            <a:pPr>
              <a:defRPr/>
            </a:pPr>
            <a:r>
              <a:rPr lang="en-US" sz="2800" dirty="0"/>
              <a:t>48% s</a:t>
            </a:r>
            <a:r>
              <a:rPr lang="en-US" sz="2800" dirty="0" smtClean="0"/>
              <a:t>tudents now in </a:t>
            </a:r>
            <a:r>
              <a:rPr lang="en-US" sz="2800" dirty="0"/>
              <a:t>health </a:t>
            </a:r>
            <a:r>
              <a:rPr lang="en-US" sz="2800" dirty="0" smtClean="0"/>
              <a:t>care:</a:t>
            </a:r>
          </a:p>
          <a:p>
            <a:pPr>
              <a:defRPr/>
            </a:pPr>
            <a:endParaRPr lang="en-US" sz="1400" dirty="0"/>
          </a:p>
          <a:p>
            <a:pPr>
              <a:defRPr/>
            </a:pPr>
            <a:r>
              <a:rPr lang="en-US" sz="2800" dirty="0" smtClean="0"/>
              <a:t>         104 physicians </a:t>
            </a:r>
          </a:p>
          <a:p>
            <a:pPr>
              <a:defRPr/>
            </a:pPr>
            <a:r>
              <a:rPr lang="en-US" sz="2800" dirty="0" smtClean="0"/>
              <a:t>           19 dentists</a:t>
            </a:r>
          </a:p>
          <a:p>
            <a:pPr>
              <a:defRPr/>
            </a:pPr>
            <a:r>
              <a:rPr lang="en-US" sz="2800" dirty="0" smtClean="0"/>
              <a:t>           19 nurses</a:t>
            </a:r>
          </a:p>
          <a:p>
            <a:pPr>
              <a:defRPr/>
            </a:pPr>
            <a:r>
              <a:rPr lang="en-US" sz="2800" dirty="0"/>
              <a:t> </a:t>
            </a:r>
            <a:r>
              <a:rPr lang="en-US" sz="2800" dirty="0" smtClean="0"/>
              <a:t>          15 pharmacists</a:t>
            </a:r>
          </a:p>
          <a:p>
            <a:pPr>
              <a:defRPr/>
            </a:pPr>
            <a:r>
              <a:rPr lang="en-US" sz="2800" dirty="0"/>
              <a:t> </a:t>
            </a:r>
            <a:r>
              <a:rPr lang="en-US" sz="2800" dirty="0" smtClean="0"/>
              <a:t>            7 PAs</a:t>
            </a:r>
          </a:p>
        </p:txBody>
      </p:sp>
    </p:spTree>
    <p:extLst>
      <p:ext uri="{BB962C8B-B14F-4D97-AF65-F5344CB8AC3E}">
        <p14:creationId xmlns:p14="http://schemas.microsoft.com/office/powerpoint/2010/main" val="36491287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753600" cy="1143000"/>
          </a:xfrm>
        </p:spPr>
        <p:txBody>
          <a:bodyPr>
            <a:normAutofit/>
          </a:bodyPr>
          <a:lstStyle/>
          <a:p>
            <a:r>
              <a:rPr lang="en-US" sz="3800" b="1" i="1" dirty="0">
                <a:latin typeface="Arial" panose="020B0604020202020204" pitchFamily="34" charset="0"/>
                <a:cs typeface="Arial" panose="020B0604020202020204" pitchFamily="34" charset="0"/>
              </a:rPr>
              <a:t>The Medical Practicum increased my</a:t>
            </a:r>
            <a:r>
              <a:rPr lang="en-US" sz="3800" b="1" i="1" dirty="0" smtClean="0">
                <a:latin typeface="Arial" panose="020B0604020202020204" pitchFamily="34" charset="0"/>
                <a:cs typeface="Arial" panose="020B0604020202020204" pitchFamily="34" charset="0"/>
              </a:rPr>
              <a:t>…</a:t>
            </a:r>
            <a:endParaRPr lang="en-US" sz="3800" b="1"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600200"/>
            <a:ext cx="8534400" cy="4525963"/>
          </a:xfrm>
        </p:spPr>
        <p:txBody>
          <a:bodyPr/>
          <a:lstStyle/>
          <a:p>
            <a:pPr marL="0" indent="0">
              <a:buNone/>
            </a:pPr>
            <a:r>
              <a:rPr lang="en-US" dirty="0">
                <a:latin typeface="Arial" panose="020B0604020202020204" pitchFamily="34" charset="0"/>
                <a:cs typeface="Arial" panose="020B0604020202020204" pitchFamily="34" charset="0"/>
              </a:rPr>
              <a:t>-knowledge of other cultures, including their beliefs, values, perspectives, practices, and products.       						</a:t>
            </a:r>
          </a:p>
          <a:p>
            <a:pPr marL="0" indent="0">
              <a:buNone/>
            </a:pPr>
            <a:r>
              <a:rPr lang="en-US" dirty="0">
                <a:solidFill>
                  <a:srgbClr val="0000FF"/>
                </a:solidFill>
                <a:latin typeface="Arial" panose="020B0604020202020204" pitchFamily="34" charset="0"/>
                <a:cs typeface="Arial" panose="020B0604020202020204" pitchFamily="34" charset="0"/>
              </a:rPr>
              <a:t>         84%</a:t>
            </a:r>
          </a:p>
          <a:p>
            <a:pPr marL="0" indent="0">
              <a:buNone/>
            </a:pP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-understanding of global issues.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smtClean="0">
                <a:solidFill>
                  <a:srgbClr val="0000FF"/>
                </a:solidFill>
                <a:latin typeface="Arial" panose="020B0604020202020204" pitchFamily="34" charset="0"/>
                <a:cs typeface="Arial" panose="020B0604020202020204" pitchFamily="34" charset="0"/>
              </a:rPr>
              <a:t>72%</a:t>
            </a:r>
          </a:p>
          <a:p>
            <a:pPr marL="0" indent="0">
              <a:buNone/>
            </a:pPr>
            <a:endParaRPr lang="en-US" dirty="0" smtClean="0">
              <a:latin typeface="Arial" panose="020B0604020202020204" pitchFamily="34" charset="0"/>
              <a:cs typeface="Arial" panose="020B0604020202020204" pitchFamily="34" charset="0"/>
            </a:endParaRPr>
          </a:p>
          <a:p>
            <a:pPr marL="0" indent="0">
              <a:buNone/>
            </a:pPr>
            <a:endParaRPr lang="en-US" dirty="0" smtClean="0">
              <a:solidFill>
                <a:srgbClr val="FFC000"/>
              </a:solidFill>
              <a:latin typeface="Arial" panose="020B0604020202020204" pitchFamily="34" charset="0"/>
              <a:cs typeface="Arial" panose="020B0604020202020204" pitchFamily="34" charset="0"/>
            </a:endParaRPr>
          </a:p>
          <a:p>
            <a:endParaRPr lang="en-US" dirty="0">
              <a:solidFill>
                <a:srgbClr val="FFC000"/>
              </a:solidFill>
            </a:endParaRPr>
          </a:p>
        </p:txBody>
      </p:sp>
    </p:spTree>
    <p:extLst>
      <p:ext uri="{BB962C8B-B14F-4D97-AF65-F5344CB8AC3E}">
        <p14:creationId xmlns:p14="http://schemas.microsoft.com/office/powerpoint/2010/main" val="25772325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4000" b="1" i="1" dirty="0">
                <a:latin typeface="Arial" panose="020B0604020202020204" pitchFamily="34" charset="0"/>
                <a:cs typeface="Arial" panose="020B0604020202020204" pitchFamily="34" charset="0"/>
              </a:rPr>
              <a:t>The Medical Practicum </a:t>
            </a:r>
            <a:r>
              <a:rPr lang="en-US" sz="4000" b="1" i="1" dirty="0" smtClean="0">
                <a:latin typeface="Arial" panose="020B0604020202020204" pitchFamily="34" charset="0"/>
                <a:cs typeface="Arial" panose="020B0604020202020204" pitchFamily="34" charset="0"/>
              </a:rPr>
              <a:t>helped me…</a:t>
            </a:r>
            <a:endParaRPr lang="en-US" b="1"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066800"/>
            <a:ext cx="8839200" cy="5791200"/>
          </a:xfrm>
        </p:spPr>
        <p:txBody>
          <a:bodyPr>
            <a:normAutofit fontScale="92500"/>
          </a:bodyPr>
          <a:lstStyle/>
          <a:p>
            <a:pPr marL="0" indent="0">
              <a:buNone/>
            </a:pPr>
            <a:r>
              <a:rPr lang="en-US" sz="3500" dirty="0" smtClean="0"/>
              <a:t>-accept cultural differences.  			</a:t>
            </a:r>
          </a:p>
          <a:p>
            <a:pPr marL="0" indent="0">
              <a:buNone/>
            </a:pPr>
            <a:r>
              <a:rPr lang="en-US" sz="3500" dirty="0"/>
              <a:t> </a:t>
            </a:r>
            <a:r>
              <a:rPr lang="en-US" sz="3500" dirty="0" smtClean="0"/>
              <a:t>      </a:t>
            </a:r>
            <a:r>
              <a:rPr lang="en-US" sz="3500" dirty="0" smtClean="0">
                <a:solidFill>
                  <a:srgbClr val="0000FF"/>
                </a:solidFill>
              </a:rPr>
              <a:t>76%</a:t>
            </a:r>
          </a:p>
          <a:p>
            <a:pPr marL="0" indent="0">
              <a:buNone/>
            </a:pPr>
            <a:endParaRPr lang="en-US" sz="3500" dirty="0"/>
          </a:p>
          <a:p>
            <a:pPr marL="0" indent="0">
              <a:buNone/>
            </a:pPr>
            <a:r>
              <a:rPr lang="en-US" sz="3500" dirty="0" smtClean="0"/>
              <a:t>-recognize that different perceptions and behaviors may be based on cultural differences.</a:t>
            </a:r>
          </a:p>
          <a:p>
            <a:pPr marL="0" indent="0">
              <a:buNone/>
            </a:pPr>
            <a:r>
              <a:rPr lang="en-US" sz="3500" dirty="0" smtClean="0"/>
              <a:t>       </a:t>
            </a:r>
            <a:r>
              <a:rPr lang="en-US" sz="3500" dirty="0" smtClean="0">
                <a:solidFill>
                  <a:srgbClr val="0000FF"/>
                </a:solidFill>
              </a:rPr>
              <a:t>75%</a:t>
            </a:r>
          </a:p>
          <a:p>
            <a:pPr marL="0" indent="0">
              <a:buNone/>
            </a:pPr>
            <a:endParaRPr lang="en-US" sz="3500" dirty="0"/>
          </a:p>
          <a:p>
            <a:pPr marL="0" indent="0">
              <a:buNone/>
            </a:pPr>
            <a:r>
              <a:rPr lang="en-US" sz="3500" dirty="0" smtClean="0"/>
              <a:t>-experience </a:t>
            </a:r>
            <a:r>
              <a:rPr lang="en-US" sz="3500" dirty="0"/>
              <a:t>being a minority and/or an outsider</a:t>
            </a:r>
            <a:r>
              <a:rPr lang="en-US" sz="3500" dirty="0" smtClean="0"/>
              <a:t>.</a:t>
            </a:r>
          </a:p>
          <a:p>
            <a:pPr marL="0" indent="0">
              <a:buNone/>
            </a:pPr>
            <a:r>
              <a:rPr lang="en-US" sz="3500" dirty="0" smtClean="0"/>
              <a:t>       </a:t>
            </a:r>
            <a:r>
              <a:rPr lang="en-US" sz="3500" dirty="0" smtClean="0">
                <a:solidFill>
                  <a:srgbClr val="0000FF"/>
                </a:solidFill>
              </a:rPr>
              <a:t>73%</a:t>
            </a:r>
            <a:endParaRPr lang="en-US" sz="3500" dirty="0">
              <a:solidFill>
                <a:srgbClr val="0000FF"/>
              </a:solidFill>
            </a:endParaRPr>
          </a:p>
          <a:p>
            <a:pPr marL="0" indent="0">
              <a:buNone/>
            </a:pPr>
            <a:endParaRPr lang="en-US" dirty="0" smtClean="0">
              <a:solidFill>
                <a:srgbClr val="FFC000"/>
              </a:solidFill>
            </a:endParaRPr>
          </a:p>
          <a:p>
            <a:pPr marL="0" indent="0">
              <a:buNone/>
            </a:pPr>
            <a:endParaRPr lang="en-US" dirty="0" smtClean="0">
              <a:solidFill>
                <a:srgbClr val="FFC000"/>
              </a:solidFill>
            </a:endParaRPr>
          </a:p>
          <a:p>
            <a:endParaRPr lang="en-US" dirty="0">
              <a:solidFill>
                <a:srgbClr val="FFC000"/>
              </a:solidFill>
            </a:endParaRPr>
          </a:p>
        </p:txBody>
      </p:sp>
    </p:spTree>
    <p:extLst>
      <p:ext uri="{BB962C8B-B14F-4D97-AF65-F5344CB8AC3E}">
        <p14:creationId xmlns:p14="http://schemas.microsoft.com/office/powerpoint/2010/main" val="31556893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78"/>
            <a:ext cx="8229600" cy="1143000"/>
          </a:xfrm>
        </p:spPr>
        <p:txBody>
          <a:bodyPr/>
          <a:lstStyle/>
          <a:p>
            <a:endParaRPr lang="en-US" dirty="0"/>
          </a:p>
        </p:txBody>
      </p:sp>
      <p:sp>
        <p:nvSpPr>
          <p:cNvPr id="4" name="Title 1"/>
          <p:cNvSpPr txBox="1">
            <a:spLocks/>
          </p:cNvSpPr>
          <p:nvPr/>
        </p:nvSpPr>
        <p:spPr bwMode="auto">
          <a:xfrm>
            <a:off x="457200" y="2362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altLang="en-US" sz="3600" dirty="0" smtClean="0">
                <a:latin typeface="Arial" panose="020B0604020202020204" pitchFamily="34" charset="0"/>
                <a:cs typeface="Arial" panose="020B0604020202020204" pitchFamily="34" charset="0"/>
              </a:rPr>
              <a:t>“Adventure is discomfort in retrospect.”</a:t>
            </a:r>
          </a:p>
          <a:p>
            <a:endParaRPr lang="en-US" altLang="en-US" sz="3600" dirty="0" smtClean="0">
              <a:latin typeface="Arial" panose="020B0604020202020204" pitchFamily="34" charset="0"/>
              <a:cs typeface="Arial" panose="020B0604020202020204" pitchFamily="34" charset="0"/>
            </a:endParaRPr>
          </a:p>
          <a:p>
            <a:r>
              <a:rPr lang="en-US" altLang="en-US" sz="3600" dirty="0">
                <a:latin typeface="Arial" panose="020B0604020202020204" pitchFamily="34" charset="0"/>
                <a:cs typeface="Arial" panose="020B0604020202020204" pitchFamily="34" charset="0"/>
              </a:rPr>
              <a:t> </a:t>
            </a:r>
            <a:r>
              <a:rPr lang="en-US" altLang="en-US" sz="3600" dirty="0" smtClean="0">
                <a:latin typeface="Arial" panose="020B0604020202020204" pitchFamily="34" charset="0"/>
                <a:cs typeface="Arial" panose="020B0604020202020204" pitchFamily="34" charset="0"/>
              </a:rPr>
              <a:t>                                      </a:t>
            </a:r>
            <a:r>
              <a:rPr lang="en-US" altLang="en-US" sz="2800" dirty="0" smtClean="0">
                <a:latin typeface="Arial" panose="020B0604020202020204" pitchFamily="34" charset="0"/>
                <a:cs typeface="Arial" panose="020B0604020202020204" pitchFamily="34" charset="0"/>
              </a:rPr>
              <a:t>- Jim Adams</a:t>
            </a:r>
            <a:endParaRPr lang="en-US" altLang="en-US" sz="3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495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5824</TotalTime>
  <Words>3802</Words>
  <Application>Microsoft Office PowerPoint</Application>
  <PresentationFormat>On-screen Show (4:3)</PresentationFormat>
  <Paragraphs>583</Paragraphs>
  <Slides>102</Slides>
  <Notes>102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102</vt:i4>
      </vt:variant>
    </vt:vector>
  </HeadingPairs>
  <TitlesOfParts>
    <vt:vector size="105" baseType="lpstr">
      <vt:lpstr>Arial</vt:lpstr>
      <vt:lpstr>Calibri</vt:lpstr>
      <vt:lpstr>Office Theme</vt:lpstr>
      <vt:lpstr>Medical Practicum: 1981-2016</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Santa Maria, Nicaragua  2004-06 </vt:lpstr>
      <vt:lpstr>Paul Fry-Miller, PA-C, ‘75</vt:lpstr>
      <vt:lpstr>PowerPoint Presentation</vt:lpstr>
      <vt:lpstr>2010   Río Coco, Nicaragua</vt:lpstr>
      <vt:lpstr>PowerPoint Presentation</vt:lpstr>
      <vt:lpstr>PowerPoint Presentation</vt:lpstr>
      <vt:lpstr>Loading Boats</vt:lpstr>
      <vt:lpstr>PowerPoint Presentation</vt:lpstr>
      <vt:lpstr>PowerPoint Presentation</vt:lpstr>
      <vt:lpstr>PowerPoint Presentation</vt:lpstr>
      <vt:lpstr>Walakitang  2010,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62 at Meals</vt:lpstr>
      <vt:lpstr>Local Partners</vt:lpstr>
      <vt:lpstr>Vaccinations</vt:lpstr>
      <vt:lpstr>Cryotherapy</vt:lpstr>
      <vt:lpstr>Lab</vt:lpstr>
      <vt:lpstr>PowerPoint Presentation</vt:lpstr>
      <vt:lpstr>“Frequent Fliers”</vt:lpstr>
      <vt:lpstr>Continuous Medical Practicum Spirit</vt:lpstr>
      <vt:lpstr>PowerPoint Presentation</vt:lpstr>
      <vt:lpstr>Outcomes</vt:lpstr>
      <vt:lpstr>Total Clinic Outcomes</vt:lpstr>
      <vt:lpstr>Other Outcomes</vt:lpstr>
      <vt:lpstr>The Medical Practicum increased my…</vt:lpstr>
      <vt:lpstr>The Medical Practicum helped me…</vt:lpstr>
      <vt:lpstr>PowerPoint Presentation</vt:lpstr>
      <vt:lpstr>Acknowledgements</vt:lpstr>
      <vt:lpstr>Future</vt:lpstr>
      <vt:lpstr>End</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c:creator>
  <cp:lastModifiedBy>Osborne, Jeffrey P.</cp:lastModifiedBy>
  <cp:revision>372</cp:revision>
  <dcterms:created xsi:type="dcterms:W3CDTF">2015-02-07T00:30:10Z</dcterms:created>
  <dcterms:modified xsi:type="dcterms:W3CDTF">2016-11-25T15:45:35Z</dcterms:modified>
</cp:coreProperties>
</file>